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Lst>
  <p:notesMasterIdLst>
    <p:notesMasterId r:id="rId54"/>
  </p:notesMasterIdLst>
  <p:handoutMasterIdLst>
    <p:handoutMasterId r:id="rId55"/>
  </p:handoutMasterIdLst>
  <p:sldIdLst>
    <p:sldId id="256" r:id="rId5"/>
    <p:sldId id="310" r:id="rId6"/>
    <p:sldId id="358"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55" r:id="rId45"/>
    <p:sldId id="356" r:id="rId46"/>
    <p:sldId id="353" r:id="rId47"/>
    <p:sldId id="354" r:id="rId48"/>
    <p:sldId id="350" r:id="rId49"/>
    <p:sldId id="351" r:id="rId50"/>
    <p:sldId id="352" r:id="rId51"/>
    <p:sldId id="357" r:id="rId52"/>
    <p:sldId id="34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3" autoAdjust="0"/>
    <p:restoredTop sz="94660"/>
  </p:normalViewPr>
  <p:slideViewPr>
    <p:cSldViewPr snapToGrid="0">
      <p:cViewPr varScale="1">
        <p:scale>
          <a:sx n="82" d="100"/>
          <a:sy n="82" d="100"/>
        </p:scale>
        <p:origin x="715"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9ED42D-8F4F-409C-B8AE-A36EBBB24683}" type="datetimeFigureOut">
              <a:rPr lang="es-ES" smtClean="0"/>
              <a:t>26/11/2016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F7858E-8AC5-4FF9-A9AF-0B6B65C17063}" type="slidenum">
              <a:rPr lang="es-ES" smtClean="0"/>
              <a:t>‹Nº›</a:t>
            </a:fld>
            <a:endParaRPr lang="es-ES"/>
          </a:p>
        </p:txBody>
      </p:sp>
    </p:spTree>
    <p:extLst>
      <p:ext uri="{BB962C8B-B14F-4D97-AF65-F5344CB8AC3E}">
        <p14:creationId xmlns:p14="http://schemas.microsoft.com/office/powerpoint/2010/main" val="3424066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3E-5EEF-443B-AEB9-2D45B8F4AF4F}" type="datetimeFigureOut">
              <a:rPr lang="en-US" smtClean="0"/>
              <a:t>11/26/2016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749EE-0623-43D7-8084-EC6C776BBF87}" type="slidenum">
              <a:rPr lang="en-US" smtClean="0"/>
              <a:t>‹Nº›</a:t>
            </a:fld>
            <a:endParaRPr lang="en-US"/>
          </a:p>
        </p:txBody>
      </p:sp>
    </p:spTree>
    <p:extLst>
      <p:ext uri="{BB962C8B-B14F-4D97-AF65-F5344CB8AC3E}">
        <p14:creationId xmlns:p14="http://schemas.microsoft.com/office/powerpoint/2010/main" val="108101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2234382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685800">
              <a:buFont typeface="Arial" charset="0"/>
              <a:buChar char="•"/>
            </a:pPr>
            <a:r>
              <a:rPr lang="en-US" sz="8000" dirty="0">
                <a:solidFill>
                  <a:schemeClr val="bg1"/>
                </a:solidFill>
                <a:latin typeface="Segoe UI" charset="0"/>
                <a:ea typeface="Segoe UI" charset="0"/>
                <a:cs typeface="Segoe UI" charset="0"/>
              </a:rPr>
              <a:t>Connect Web to Mobile</a:t>
            </a:r>
          </a:p>
          <a:p>
            <a:pPr marL="685800" indent="-685800">
              <a:buFont typeface="Arial" charset="0"/>
              <a:buChar char="•"/>
            </a:pPr>
            <a:r>
              <a:rPr lang="en-US" sz="8000" dirty="0">
                <a:solidFill>
                  <a:schemeClr val="bg1"/>
                </a:solidFill>
                <a:latin typeface="Segoe UI" charset="0"/>
                <a:ea typeface="Segoe UI" charset="0"/>
                <a:cs typeface="Segoe UI" charset="0"/>
              </a:rPr>
              <a:t>Simple cross platform API over:</a:t>
            </a:r>
          </a:p>
          <a:p>
            <a:pPr marL="685800" lvl="1" indent="-685800">
              <a:buFont typeface="Arial" charset="0"/>
              <a:buChar char="•"/>
            </a:pPr>
            <a:r>
              <a:rPr lang="en-US" sz="8000" dirty="0" err="1">
                <a:solidFill>
                  <a:schemeClr val="bg1"/>
                </a:solidFill>
                <a:latin typeface="Segoe UI" charset="0"/>
                <a:ea typeface="Segoe UI" charset="0"/>
                <a:cs typeface="Segoe UI" charset="0"/>
              </a:rPr>
              <a:t>CoreSpotlight</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err="1">
                <a:solidFill>
                  <a:schemeClr val="bg1"/>
                </a:solidFill>
                <a:latin typeface="Segoe UI" charset="0"/>
                <a:ea typeface="Segoe UI" charset="0"/>
                <a:cs typeface="Segoe UI" charset="0"/>
              </a:rPr>
              <a:t>NSUserActivity</a:t>
            </a:r>
            <a:endParaRPr lang="en-US" sz="8000" dirty="0">
              <a:solidFill>
                <a:schemeClr val="bg1"/>
              </a:solidFill>
              <a:latin typeface="Segoe UI" charset="0"/>
              <a:ea typeface="Segoe UI" charset="0"/>
              <a:cs typeface="Segoe UI" charset="0"/>
            </a:endParaRPr>
          </a:p>
          <a:p>
            <a:pPr marL="685800" lvl="1" indent="-685800">
              <a:buFont typeface="Arial" charset="0"/>
              <a:buChar char="•"/>
            </a:pPr>
            <a:r>
              <a:rPr lang="en-US" sz="8000" dirty="0">
                <a:solidFill>
                  <a:schemeClr val="bg1"/>
                </a:solidFill>
                <a:latin typeface="Segoe UI" charset="0"/>
                <a:ea typeface="Segoe UI" charset="0"/>
                <a:cs typeface="Segoe UI" charset="0"/>
              </a:rPr>
              <a:t>Google App Indexing</a:t>
            </a:r>
          </a:p>
          <a:p>
            <a:endParaRPr lang="en-US" dirty="0"/>
          </a:p>
        </p:txBody>
      </p:sp>
    </p:spTree>
    <p:extLst>
      <p:ext uri="{BB962C8B-B14F-4D97-AF65-F5344CB8AC3E}">
        <p14:creationId xmlns:p14="http://schemas.microsoft.com/office/powerpoint/2010/main" val="209188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Easily embed any native control into a Xamarin.Forms layout.</a:t>
            </a:r>
          </a:p>
        </p:txBody>
      </p:sp>
    </p:spTree>
    <p:extLst>
      <p:ext uri="{BB962C8B-B14F-4D97-AF65-F5344CB8AC3E}">
        <p14:creationId xmlns:p14="http://schemas.microsoft.com/office/powerpoint/2010/main" val="334013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216739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386900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add it as child</a:t>
            </a:r>
            <a:r>
              <a:rPr lang="en-US" baseline="0" dirty="0"/>
              <a:t> to a layout.</a:t>
            </a:r>
          </a:p>
          <a:p>
            <a:r>
              <a:rPr lang="en-US" baseline="0" dirty="0"/>
              <a:t>Exposed as an Extension Method.</a:t>
            </a:r>
            <a:endParaRPr lang="en-US" dirty="0"/>
          </a:p>
        </p:txBody>
      </p:sp>
    </p:spTree>
    <p:extLst>
      <p:ext uri="{BB962C8B-B14F-4D97-AF65-F5344CB8AC3E}">
        <p14:creationId xmlns:p14="http://schemas.microsoft.com/office/powerpoint/2010/main" val="106000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52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9E9FC-B671-424D-AD31-3E8C5FC948FF}" type="slidenum">
              <a:rPr lang="en-US" smtClean="0"/>
              <a:t>46</a:t>
            </a:fld>
            <a:endParaRPr lang="en-US"/>
          </a:p>
        </p:txBody>
      </p:sp>
    </p:spTree>
    <p:extLst>
      <p:ext uri="{BB962C8B-B14F-4D97-AF65-F5344CB8AC3E}">
        <p14:creationId xmlns:p14="http://schemas.microsoft.com/office/powerpoint/2010/main" val="2837254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8262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421269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28934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00396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1513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9818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575011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142222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unique aspect of Xamarin.Forms is an abstraction over the user interface, but what about</a:t>
            </a:r>
            <a:r>
              <a:rPr lang="en-US" baseline="0" dirty="0"/>
              <a:t> the platform specific functionality that makes these devices so special?</a:t>
            </a:r>
          </a:p>
          <a:p>
            <a:endParaRPr lang="en-US" baseline="0" dirty="0"/>
          </a:p>
          <a:p>
            <a:r>
              <a:rPr lang="en-US" baseline="0" dirty="0"/>
              <a:t>That is where plugins for Xamarin come in.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43087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429393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677225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416964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Tree>
    <p:extLst>
      <p:ext uri="{BB962C8B-B14F-4D97-AF65-F5344CB8AC3E}">
        <p14:creationId xmlns:p14="http://schemas.microsoft.com/office/powerpoint/2010/main" val="4902210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893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49952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169752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7841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55005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326686408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4537079"/>
            <a:ext cx="12192000" cy="2320921"/>
          </a:xfrm>
          <a:prstGeom prst="rect">
            <a:avLst/>
          </a:prstGeom>
        </p:spPr>
      </p:pic>
    </p:spTree>
    <p:extLst>
      <p:ext uri="{BB962C8B-B14F-4D97-AF65-F5344CB8AC3E}">
        <p14:creationId xmlns:p14="http://schemas.microsoft.com/office/powerpoint/2010/main" val="370176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68314332"/>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3149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39119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a:t>Agenda</a:t>
            </a:r>
          </a:p>
        </p:txBody>
      </p:sp>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a:lvl2pPr>
            <a:lvl3pPr marL="692150" indent="-227013">
              <a:defRPr/>
            </a:lvl3pPr>
            <a:lvl4pPr marL="1149350" indent="-227013">
              <a:defRPr/>
            </a:lvl4pPr>
            <a:lvl5pPr marL="1606550" indent="-22701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154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73086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207914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29640839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Master text styles</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899466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7163161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9173134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49548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21"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TextBox 34"/>
          <p:cNvSpPr txBox="1"/>
          <p:nvPr userDrawn="1"/>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Tree>
    <p:extLst>
      <p:ext uri="{BB962C8B-B14F-4D97-AF65-F5344CB8AC3E}">
        <p14:creationId xmlns:p14="http://schemas.microsoft.com/office/powerpoint/2010/main" val="2961175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958604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95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83747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660901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160925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420668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2653081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87649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36946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478137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15877244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6" y="1189177"/>
            <a:ext cx="7769017" cy="2052030"/>
          </a:xfrm>
        </p:spPr>
        <p:txBody>
          <a:bodyPr wrap="square">
            <a:spAutoFit/>
          </a:bodyPr>
          <a:lstStyle>
            <a:lvl1pPr marL="0" indent="0">
              <a:buNone/>
              <a:defRPr baseline="0">
                <a:solidFill>
                  <a:srgbClr val="0A79D2"/>
                </a:solidFill>
              </a:defRPr>
            </a:lvl1pPr>
            <a:lvl2pPr marL="33608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1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18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0" y="1554113"/>
            <a:ext cx="3585699" cy="3586208"/>
          </a:xfrm>
          <a:prstGeom prst="ellipse">
            <a:avLst/>
          </a:prstGeom>
        </p:spPr>
        <p:txBody>
          <a:bodyPr anchor="ctr" anchorCtr="0">
            <a:normAutofit/>
          </a:bodyPr>
          <a:lstStyle>
            <a:lvl1pPr>
              <a:defRPr sz="1568"/>
            </a:lvl1pPr>
          </a:lstStyle>
          <a:p>
            <a:r>
              <a:rPr lang="en-US" dirty="0"/>
              <a:t>Click icon to add picture</a:t>
            </a:r>
          </a:p>
        </p:txBody>
      </p:sp>
    </p:spTree>
    <p:extLst>
      <p:ext uri="{BB962C8B-B14F-4D97-AF65-F5344CB8AC3E}">
        <p14:creationId xmlns:p14="http://schemas.microsoft.com/office/powerpoint/2010/main" val="25766675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9313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5977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61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9529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2896030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9174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3628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566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3458022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99413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259805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tx2"/>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062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tx2"/>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Tree>
    <p:extLst>
      <p:ext uri="{BB962C8B-B14F-4D97-AF65-F5344CB8AC3E}">
        <p14:creationId xmlns:p14="http://schemas.microsoft.com/office/powerpoint/2010/main" val="1960158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Xamarin</a:t>
            </a:r>
            <a:r>
              <a:rPr lang="en-US" sz="800" baseline="0" dirty="0">
                <a:solidFill>
                  <a:srgbClr val="666666"/>
                </a:solidFill>
              </a:rPr>
              <a:t> Dev Days Madrid</a:t>
            </a:r>
            <a:endParaRPr lang="en-US" sz="800" dirty="0">
              <a:solidFill>
                <a:srgbClr val="666666"/>
              </a:solidFill>
            </a:endParaRPr>
          </a:p>
        </p:txBody>
      </p:sp>
    </p:spTree>
    <p:extLst>
      <p:ext uri="{BB962C8B-B14F-4D97-AF65-F5344CB8AC3E}">
        <p14:creationId xmlns:p14="http://schemas.microsoft.com/office/powerpoint/2010/main" val="391391018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13" r:id="rId22"/>
    <p:sldLayoutId id="2147483668" r:id="rId23"/>
    <p:sldLayoutId id="2147483709" r:id="rId24"/>
    <p:sldLayoutId id="2147483662" r:id="rId25"/>
    <p:sldLayoutId id="2147483711" r:id="rId26"/>
    <p:sldLayoutId id="2147483664" r:id="rId27"/>
    <p:sldLayoutId id="2147483665" r:id="rId28"/>
    <p:sldLayoutId id="2147483712" r:id="rId29"/>
    <p:sldLayoutId id="2147483666" r:id="rId30"/>
    <p:sldLayoutId id="2147483714" r:id="rId31"/>
    <p:sldLayoutId id="2147483674" r:id="rId32"/>
    <p:sldLayoutId id="2147483671" r:id="rId33"/>
    <p:sldLayoutId id="2147483672" r:id="rId34"/>
    <p:sldLayoutId id="2147483673" r:id="rId35"/>
    <p:sldLayoutId id="2147483675" r:id="rId36"/>
    <p:sldLayoutId id="2147483740" r:id="rId37"/>
    <p:sldLayoutId id="2147483746" r:id="rId38"/>
    <p:sldLayoutId id="2147483749" r:id="rId39"/>
    <p:sldLayoutId id="2147483750"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image" Target="../media/image5.png"/><Relationship Id="rId1" Type="http://schemas.openxmlformats.org/officeDocument/2006/relationships/slideLayout" Target="../slideLayouts/slideLayout40.xml"/><Relationship Id="rId5" Type="http://schemas.openxmlformats.org/officeDocument/2006/relationships/image" Target="../media/image6.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0.xml"/><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48.xml"/><Relationship Id="rId5" Type="http://schemas.openxmlformats.org/officeDocument/2006/relationships/image" Target="../media/image38.jpeg"/><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2.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a:t>Interfaces </a:t>
            </a:r>
            <a:r>
              <a:rPr lang="en-US" sz="6000" dirty="0" err="1"/>
              <a:t>nativas</a:t>
            </a:r>
            <a:r>
              <a:rPr lang="en-US" sz="6000" dirty="0"/>
              <a:t> Cross-Platform </a:t>
            </a:r>
            <a:br>
              <a:rPr lang="en-US" sz="6000" dirty="0"/>
            </a:br>
            <a:r>
              <a:rPr lang="en-US" sz="6000" dirty="0"/>
              <a:t>con </a:t>
            </a:r>
            <a:r>
              <a:rPr lang="en-US" sz="6000" dirty="0" err="1"/>
              <a:t>Xamarin.Forms</a:t>
            </a:r>
            <a:endParaRPr lang="en-US" sz="6000" dirty="0"/>
          </a:p>
        </p:txBody>
      </p:sp>
      <p:sp>
        <p:nvSpPr>
          <p:cNvPr id="2" name="Subtitle 1"/>
          <p:cNvSpPr>
            <a:spLocks noGrp="1"/>
          </p:cNvSpPr>
          <p:nvPr>
            <p:ph type="subTitle" idx="1"/>
          </p:nvPr>
        </p:nvSpPr>
        <p:spPr/>
        <p:txBody>
          <a:bodyPr/>
          <a:lstStyle/>
          <a:p>
            <a:r>
              <a:rPr lang="en-US" dirty="0"/>
              <a:t>Xamarin Dev Days Madrid</a:t>
            </a:r>
            <a:endParaRPr lang="en-US" dirty="0">
              <a:solidFill>
                <a:schemeClr val="bg1">
                  <a:lumMod val="75000"/>
                </a:schemeClr>
              </a:solidFill>
            </a:endParaRPr>
          </a:p>
        </p:txBody>
      </p:sp>
    </p:spTree>
    <p:extLst>
      <p:ext uri="{BB962C8B-B14F-4D97-AF65-F5344CB8AC3E}">
        <p14:creationId xmlns:p14="http://schemas.microsoft.com/office/powerpoint/2010/main" val="19055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07709" y="914400"/>
          <a:ext cx="5736590" cy="5029200"/>
        </p:xfrm>
        <a:graphic>
          <a:graphicData uri="http://schemas.openxmlformats.org/drawingml/2006/table">
            <a:tbl>
              <a:tblPr firstRow="1" bandRow="1">
                <a:tableStyleId>{793D81CF-94F2-401A-BA57-92F5A7B2D0C5}</a:tableStyleId>
              </a:tblPr>
              <a:tblGrid>
                <a:gridCol w="2802228">
                  <a:extLst>
                    <a:ext uri="{9D8B030D-6E8A-4147-A177-3AD203B41FA5}">
                      <a16:colId xmlns:a16="http://schemas.microsoft.com/office/drawing/2014/main" val="20000"/>
                    </a:ext>
                  </a:extLst>
                </a:gridCol>
                <a:gridCol w="2934362">
                  <a:extLst>
                    <a:ext uri="{9D8B030D-6E8A-4147-A177-3AD203B41FA5}">
                      <a16:colId xmlns:a16="http://schemas.microsoft.com/office/drawing/2014/main" val="20001"/>
                    </a:ext>
                  </a:extLst>
                </a:gridCol>
              </a:tblGrid>
              <a:tr h="457200">
                <a:tc>
                  <a:txBody>
                    <a:bodyPr/>
                    <a:lstStyle/>
                    <a:p>
                      <a:r>
                        <a:rPr lang="en-US" sz="2200" dirty="0"/>
                        <a:t>Windows</a:t>
                      </a:r>
                    </a:p>
                  </a:txBody>
                  <a:tcPr marL="121920" marR="121920" marT="60960" marB="60960"/>
                </a:tc>
                <a:tc>
                  <a:txBody>
                    <a:bodyPr/>
                    <a:lstStyle/>
                    <a:p>
                      <a:r>
                        <a:rPr lang="en-US" sz="2200" dirty="0"/>
                        <a:t>Xamarin.Forms</a:t>
                      </a:r>
                    </a:p>
                  </a:txBody>
                  <a:tcPr marL="121920" marR="121920" marT="60960" marB="60960"/>
                </a:tc>
                <a:extLst>
                  <a:ext uri="{0D108BD9-81ED-4DB2-BD59-A6C34878D82A}">
                    <a16:rowId xmlns:a16="http://schemas.microsoft.com/office/drawing/2014/main" val="10000"/>
                  </a:ext>
                </a:extLst>
              </a:tr>
              <a:tr h="457200">
                <a:tc>
                  <a:txBody>
                    <a:bodyPr/>
                    <a:lstStyle/>
                    <a:p>
                      <a:r>
                        <a:rPr lang="en-US" sz="2200" dirty="0" err="1">
                          <a:solidFill>
                            <a:srgbClr val="FF0000"/>
                          </a:solidFill>
                        </a:rPr>
                        <a:t>StackPanel</a:t>
                      </a:r>
                      <a:endParaRPr lang="en-US" sz="2200" dirty="0">
                        <a:solidFill>
                          <a:srgbClr val="FF0000"/>
                        </a:solidFill>
                      </a:endParaRPr>
                    </a:p>
                  </a:txBody>
                  <a:tcPr marL="121920" marR="121920" marT="60960" marB="60960"/>
                </a:tc>
                <a:tc>
                  <a:txBody>
                    <a:bodyPr/>
                    <a:lstStyle/>
                    <a:p>
                      <a:r>
                        <a:rPr lang="en-US" sz="2200" dirty="0" err="1">
                          <a:solidFill>
                            <a:srgbClr val="FF0000"/>
                          </a:solidFill>
                        </a:rPr>
                        <a:t>StackLayout</a:t>
                      </a:r>
                      <a:endParaRPr lang="en-US" sz="2200" dirty="0">
                        <a:solidFill>
                          <a:srgbClr val="FF0000"/>
                        </a:solidFill>
                      </a:endParaRPr>
                    </a:p>
                  </a:txBody>
                  <a:tcPr marL="121920" marR="121920" marT="60960" marB="60960"/>
                </a:tc>
                <a:extLst>
                  <a:ext uri="{0D108BD9-81ED-4DB2-BD59-A6C34878D82A}">
                    <a16:rowId xmlns:a16="http://schemas.microsoft.com/office/drawing/2014/main" val="10001"/>
                  </a:ext>
                </a:extLst>
              </a:tr>
              <a:tr h="457200">
                <a:tc>
                  <a:txBody>
                    <a:bodyPr/>
                    <a:lstStyle/>
                    <a:p>
                      <a:r>
                        <a:rPr lang="en-US" sz="2200" dirty="0" err="1">
                          <a:solidFill>
                            <a:srgbClr val="FF0000"/>
                          </a:solidFill>
                        </a:rPr>
                        <a:t>TextBox</a:t>
                      </a:r>
                      <a:endParaRPr lang="en-US" sz="2200" dirty="0">
                        <a:solidFill>
                          <a:srgbClr val="FF0000"/>
                        </a:solidFill>
                      </a:endParaRPr>
                    </a:p>
                  </a:txBody>
                  <a:tcPr marL="121920" marR="121920" marT="60960" marB="60960"/>
                </a:tc>
                <a:tc>
                  <a:txBody>
                    <a:bodyPr/>
                    <a:lstStyle/>
                    <a:p>
                      <a:r>
                        <a:rPr lang="en-US" sz="2200" dirty="0">
                          <a:solidFill>
                            <a:srgbClr val="FF0000"/>
                          </a:solidFill>
                        </a:rPr>
                        <a:t>Entry</a:t>
                      </a:r>
                    </a:p>
                  </a:txBody>
                  <a:tcPr marL="121920" marR="121920" marT="60960" marB="60960"/>
                </a:tc>
                <a:extLst>
                  <a:ext uri="{0D108BD9-81ED-4DB2-BD59-A6C34878D82A}">
                    <a16:rowId xmlns:a16="http://schemas.microsoft.com/office/drawing/2014/main" val="10002"/>
                  </a:ext>
                </a:extLst>
              </a:tr>
              <a:tr h="457200">
                <a:tc>
                  <a:txBody>
                    <a:bodyPr/>
                    <a:lstStyle/>
                    <a:p>
                      <a:r>
                        <a:rPr lang="en-US" sz="2200" dirty="0" err="1">
                          <a:solidFill>
                            <a:srgbClr val="FF0000"/>
                          </a:solidFill>
                        </a:rPr>
                        <a:t>ListBox</a:t>
                      </a:r>
                      <a:endParaRPr lang="en-US" sz="2200" dirty="0">
                        <a:solidFill>
                          <a:srgbClr val="FF0000"/>
                        </a:solidFill>
                      </a:endParaRPr>
                    </a:p>
                  </a:txBody>
                  <a:tcPr marL="121920" marR="121920" marT="60960" marB="60960"/>
                </a:tc>
                <a:tc>
                  <a:txBody>
                    <a:bodyPr/>
                    <a:lstStyle/>
                    <a:p>
                      <a:r>
                        <a:rPr lang="en-US" sz="2200" dirty="0" err="1">
                          <a:solidFill>
                            <a:srgbClr val="FF0000"/>
                          </a:solidFill>
                        </a:rPr>
                        <a:t>ListView</a:t>
                      </a:r>
                      <a:endParaRPr lang="en-US" sz="2200" dirty="0">
                        <a:solidFill>
                          <a:srgbClr val="FF0000"/>
                        </a:solidFill>
                      </a:endParaRPr>
                    </a:p>
                  </a:txBody>
                  <a:tcPr marL="121920" marR="121920" marT="60960" marB="60960"/>
                </a:tc>
                <a:extLst>
                  <a:ext uri="{0D108BD9-81ED-4DB2-BD59-A6C34878D82A}">
                    <a16:rowId xmlns:a16="http://schemas.microsoft.com/office/drawing/2014/main" val="10003"/>
                  </a:ext>
                </a:extLst>
              </a:tr>
              <a:tr h="457200">
                <a:tc>
                  <a:txBody>
                    <a:bodyPr/>
                    <a:lstStyle/>
                    <a:p>
                      <a:r>
                        <a:rPr lang="en-US" sz="2200" dirty="0" err="1">
                          <a:solidFill>
                            <a:srgbClr val="FF0000"/>
                          </a:solidFill>
                        </a:rPr>
                        <a:t>CheckBox</a:t>
                      </a:r>
                      <a:endParaRPr lang="en-US" sz="2200" dirty="0">
                        <a:solidFill>
                          <a:srgbClr val="FF0000"/>
                        </a:solidFill>
                      </a:endParaRPr>
                    </a:p>
                  </a:txBody>
                  <a:tcPr marL="121920" marR="121920" marT="60960" marB="60960"/>
                </a:tc>
                <a:tc>
                  <a:txBody>
                    <a:bodyPr/>
                    <a:lstStyle/>
                    <a:p>
                      <a:r>
                        <a:rPr lang="en-US" sz="2200" dirty="0">
                          <a:solidFill>
                            <a:srgbClr val="FF0000"/>
                          </a:solidFill>
                        </a:rPr>
                        <a:t>Switch</a:t>
                      </a:r>
                    </a:p>
                  </a:txBody>
                  <a:tcPr marL="121920" marR="121920" marT="60960" marB="60960"/>
                </a:tc>
                <a:extLst>
                  <a:ext uri="{0D108BD9-81ED-4DB2-BD59-A6C34878D82A}">
                    <a16:rowId xmlns:a16="http://schemas.microsoft.com/office/drawing/2014/main" val="10004"/>
                  </a:ext>
                </a:extLst>
              </a:tr>
              <a:tr h="457200">
                <a:tc>
                  <a:txBody>
                    <a:bodyPr/>
                    <a:lstStyle/>
                    <a:p>
                      <a:r>
                        <a:rPr lang="en-US" sz="2200" dirty="0" err="1">
                          <a:solidFill>
                            <a:srgbClr val="FF0000"/>
                          </a:solidFill>
                        </a:rPr>
                        <a:t>ProgressBar</a:t>
                      </a:r>
                      <a:endParaRPr lang="en-US" sz="2200" dirty="0">
                        <a:solidFill>
                          <a:srgbClr val="FF0000"/>
                        </a:solidFill>
                      </a:endParaRPr>
                    </a:p>
                  </a:txBody>
                  <a:tcPr marL="121920" marR="121920" marT="60960" marB="60960"/>
                </a:tc>
                <a:tc>
                  <a:txBody>
                    <a:bodyPr/>
                    <a:lstStyle/>
                    <a:p>
                      <a:r>
                        <a:rPr lang="en-US" sz="2200" dirty="0" err="1">
                          <a:solidFill>
                            <a:srgbClr val="FF0000"/>
                          </a:solidFill>
                        </a:rPr>
                        <a:t>ActivityIndicator</a:t>
                      </a:r>
                      <a:endParaRPr lang="en-US" sz="2200" dirty="0">
                        <a:solidFill>
                          <a:srgbClr val="FF0000"/>
                        </a:solidFill>
                      </a:endParaRPr>
                    </a:p>
                  </a:txBody>
                  <a:tcPr marL="121920" marR="121920" marT="60960" marB="60960"/>
                </a:tc>
                <a:extLst>
                  <a:ext uri="{0D108BD9-81ED-4DB2-BD59-A6C34878D82A}">
                    <a16:rowId xmlns:a16="http://schemas.microsoft.com/office/drawing/2014/main" val="10005"/>
                  </a:ext>
                </a:extLst>
              </a:tr>
              <a:tr h="457200">
                <a:tc>
                  <a:txBody>
                    <a:bodyPr/>
                    <a:lstStyle/>
                    <a:p>
                      <a:r>
                        <a:rPr lang="en-US" sz="2200" dirty="0"/>
                        <a:t>Grid</a:t>
                      </a:r>
                    </a:p>
                  </a:txBody>
                  <a:tcPr marL="121920" marR="121920" marT="60960" marB="60960"/>
                </a:tc>
                <a:tc>
                  <a:txBody>
                    <a:bodyPr/>
                    <a:lstStyle/>
                    <a:p>
                      <a:r>
                        <a:rPr lang="en-US" sz="2200" dirty="0"/>
                        <a:t>Grid</a:t>
                      </a:r>
                    </a:p>
                  </a:txBody>
                  <a:tcPr marL="121920" marR="121920" marT="60960" marB="60960"/>
                </a:tc>
                <a:extLst>
                  <a:ext uri="{0D108BD9-81ED-4DB2-BD59-A6C34878D82A}">
                    <a16:rowId xmlns:a16="http://schemas.microsoft.com/office/drawing/2014/main" val="10006"/>
                  </a:ext>
                </a:extLst>
              </a:tr>
              <a:tr h="457200">
                <a:tc>
                  <a:txBody>
                    <a:bodyPr/>
                    <a:lstStyle/>
                    <a:p>
                      <a:r>
                        <a:rPr lang="en-US" sz="2200" dirty="0"/>
                        <a:t>Label</a:t>
                      </a:r>
                    </a:p>
                  </a:txBody>
                  <a:tcPr marL="121920" marR="121920" marT="60960" marB="60960"/>
                </a:tc>
                <a:tc>
                  <a:txBody>
                    <a:bodyPr/>
                    <a:lstStyle/>
                    <a:p>
                      <a:r>
                        <a:rPr lang="en-US" sz="2200" dirty="0"/>
                        <a:t>Label</a:t>
                      </a:r>
                    </a:p>
                  </a:txBody>
                  <a:tcPr marL="121920" marR="121920" marT="60960" marB="60960"/>
                </a:tc>
                <a:extLst>
                  <a:ext uri="{0D108BD9-81ED-4DB2-BD59-A6C34878D82A}">
                    <a16:rowId xmlns:a16="http://schemas.microsoft.com/office/drawing/2014/main" val="10007"/>
                  </a:ext>
                </a:extLst>
              </a:tr>
              <a:tr h="457200">
                <a:tc>
                  <a:txBody>
                    <a:bodyPr/>
                    <a:lstStyle/>
                    <a:p>
                      <a:r>
                        <a:rPr lang="en-US" sz="2200" dirty="0"/>
                        <a:t>Button</a:t>
                      </a:r>
                    </a:p>
                  </a:txBody>
                  <a:tcPr marL="121920" marR="121920" marT="60960" marB="60960"/>
                </a:tc>
                <a:tc>
                  <a:txBody>
                    <a:bodyPr/>
                    <a:lstStyle/>
                    <a:p>
                      <a:r>
                        <a:rPr lang="en-US" sz="2200" dirty="0"/>
                        <a:t>Button</a:t>
                      </a:r>
                    </a:p>
                  </a:txBody>
                  <a:tcPr marL="121920" marR="121920" marT="60960" marB="60960"/>
                </a:tc>
                <a:extLst>
                  <a:ext uri="{0D108BD9-81ED-4DB2-BD59-A6C34878D82A}">
                    <a16:rowId xmlns:a16="http://schemas.microsoft.com/office/drawing/2014/main" val="10008"/>
                  </a:ext>
                </a:extLst>
              </a:tr>
              <a:tr h="457200">
                <a:tc>
                  <a:txBody>
                    <a:bodyPr/>
                    <a:lstStyle/>
                    <a:p>
                      <a:r>
                        <a:rPr lang="en-US" sz="2200" dirty="0"/>
                        <a:t>Image</a:t>
                      </a:r>
                    </a:p>
                  </a:txBody>
                  <a:tcPr marL="121920" marR="121920" marT="60960" marB="60960"/>
                </a:tc>
                <a:tc>
                  <a:txBody>
                    <a:bodyPr/>
                    <a:lstStyle/>
                    <a:p>
                      <a:r>
                        <a:rPr lang="en-US" sz="2200" dirty="0"/>
                        <a:t>Image</a:t>
                      </a:r>
                    </a:p>
                  </a:txBody>
                  <a:tcPr marL="121920" marR="121920" marT="60960" marB="60960"/>
                </a:tc>
                <a:extLst>
                  <a:ext uri="{0D108BD9-81ED-4DB2-BD59-A6C34878D82A}">
                    <a16:rowId xmlns:a16="http://schemas.microsoft.com/office/drawing/2014/main" val="10009"/>
                  </a:ext>
                </a:extLst>
              </a:tr>
              <a:tr h="457200">
                <a:tc>
                  <a:txBody>
                    <a:bodyPr/>
                    <a:lstStyle/>
                    <a:p>
                      <a:r>
                        <a:rPr lang="en-US" sz="2200" dirty="0"/>
                        <a:t>Date/</a:t>
                      </a:r>
                      <a:r>
                        <a:rPr lang="en-US" sz="2200" dirty="0" err="1"/>
                        <a:t>TimePicker</a:t>
                      </a:r>
                      <a:endParaRPr lang="en-US" sz="2200" dirty="0"/>
                    </a:p>
                  </a:txBody>
                  <a:tcPr marL="121920" marR="121920" marT="60960" marB="60960"/>
                </a:tc>
                <a:tc>
                  <a:txBody>
                    <a:bodyPr/>
                    <a:lstStyle/>
                    <a:p>
                      <a:r>
                        <a:rPr lang="en-US" sz="2200" dirty="0"/>
                        <a:t>Date/</a:t>
                      </a:r>
                      <a:r>
                        <a:rPr lang="en-US" sz="2200" dirty="0" err="1"/>
                        <a:t>TimePicker</a:t>
                      </a:r>
                      <a:endParaRPr lang="en-US" sz="2200" dirty="0"/>
                    </a:p>
                  </a:txBody>
                  <a:tcPr marL="121920" marR="121920" marT="60960" marB="60960"/>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264914" y="2595591"/>
            <a:ext cx="4328867" cy="1666819"/>
          </a:xfrm>
        </p:spPr>
        <p:txBody>
          <a:bodyPr/>
          <a:lstStyle/>
          <a:p>
            <a:r>
              <a:rPr lang="en-US" b="0" dirty="0" err="1">
                <a:solidFill>
                  <a:schemeClr val="bg2">
                    <a:lumMod val="50000"/>
                  </a:schemeClr>
                </a:solidFill>
              </a:rPr>
              <a:t>Comparativa</a:t>
            </a:r>
            <a:r>
              <a:rPr lang="en-US" b="0" dirty="0">
                <a:solidFill>
                  <a:schemeClr val="bg2">
                    <a:lumMod val="50000"/>
                  </a:schemeClr>
                </a:solidFill>
              </a:rPr>
              <a:t> de </a:t>
            </a:r>
            <a:r>
              <a:rPr lang="en-US" b="0" dirty="0" err="1">
                <a:solidFill>
                  <a:schemeClr val="bg2">
                    <a:lumMod val="50000"/>
                  </a:schemeClr>
                </a:solidFill>
              </a:rPr>
              <a:t>controles</a:t>
            </a:r>
            <a:endParaRPr lang="en-US" b="0" dirty="0">
              <a:solidFill>
                <a:schemeClr val="bg2">
                  <a:lumMod val="50000"/>
                </a:schemeClr>
              </a:solidFill>
            </a:endParaRPr>
          </a:p>
        </p:txBody>
      </p:sp>
    </p:spTree>
    <p:extLst>
      <p:ext uri="{BB962C8B-B14F-4D97-AF65-F5344CB8AC3E}">
        <p14:creationId xmlns:p14="http://schemas.microsoft.com/office/powerpoint/2010/main" val="20214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998663" y="934587"/>
          <a:ext cx="5745636" cy="3561816"/>
        </p:xfrm>
        <a:graphic>
          <a:graphicData uri="http://schemas.openxmlformats.org/drawingml/2006/table">
            <a:tbl>
              <a:tblPr firstRow="1" bandRow="1">
                <a:tableStyleId>{793D81CF-94F2-401A-BA57-92F5A7B2D0C5}</a:tableStyleId>
              </a:tblPr>
              <a:tblGrid>
                <a:gridCol w="2872818">
                  <a:extLst>
                    <a:ext uri="{9D8B030D-6E8A-4147-A177-3AD203B41FA5}">
                      <a16:colId xmlns:a16="http://schemas.microsoft.com/office/drawing/2014/main" val="20000"/>
                    </a:ext>
                  </a:extLst>
                </a:gridCol>
                <a:gridCol w="2872818">
                  <a:extLst>
                    <a:ext uri="{9D8B030D-6E8A-4147-A177-3AD203B41FA5}">
                      <a16:colId xmlns:a16="http://schemas.microsoft.com/office/drawing/2014/main" val="20001"/>
                    </a:ext>
                  </a:extLst>
                </a:gridCol>
              </a:tblGrid>
              <a:tr h="593636">
                <a:tc>
                  <a:txBody>
                    <a:bodyPr/>
                    <a:lstStyle/>
                    <a:p>
                      <a:r>
                        <a:rPr lang="en-US" sz="2400" dirty="0"/>
                        <a:t>Windows</a:t>
                      </a:r>
                    </a:p>
                  </a:txBody>
                  <a:tcPr marL="121920" marR="121920" marT="60960" marB="60960"/>
                </a:tc>
                <a:tc>
                  <a:txBody>
                    <a:bodyPr/>
                    <a:lstStyle/>
                    <a:p>
                      <a:r>
                        <a:rPr lang="en-US" sz="2400" dirty="0"/>
                        <a:t>Xamarin.Forms</a:t>
                      </a:r>
                    </a:p>
                  </a:txBody>
                  <a:tcPr marL="121920" marR="121920" marT="60960" marB="60960"/>
                </a:tc>
                <a:extLst>
                  <a:ext uri="{0D108BD9-81ED-4DB2-BD59-A6C34878D82A}">
                    <a16:rowId xmlns:a16="http://schemas.microsoft.com/office/drawing/2014/main" val="10000"/>
                  </a:ext>
                </a:extLst>
              </a:tr>
              <a:tr h="593636">
                <a:tc>
                  <a:txBody>
                    <a:bodyPr/>
                    <a:lstStyle/>
                    <a:p>
                      <a:r>
                        <a:rPr lang="en-US" sz="2400" dirty="0" err="1">
                          <a:solidFill>
                            <a:srgbClr val="FF0000"/>
                          </a:solidFill>
                        </a:rPr>
                        <a:t>DataContext</a:t>
                      </a:r>
                      <a:endParaRPr lang="en-US" sz="2400" dirty="0">
                        <a:solidFill>
                          <a:srgbClr val="FF0000"/>
                        </a:solidFill>
                      </a:endParaRPr>
                    </a:p>
                  </a:txBody>
                  <a:tcPr marL="121920" marR="121920" marT="60960" marB="60960"/>
                </a:tc>
                <a:tc>
                  <a:txBody>
                    <a:bodyPr/>
                    <a:lstStyle/>
                    <a:p>
                      <a:r>
                        <a:rPr lang="en-US" sz="2400" dirty="0" err="1">
                          <a:solidFill>
                            <a:srgbClr val="FF0000"/>
                          </a:solidFill>
                        </a:rPr>
                        <a:t>BindingContext</a:t>
                      </a:r>
                      <a:endParaRPr lang="en-US" sz="2400" dirty="0">
                        <a:solidFill>
                          <a:srgbClr val="FF0000"/>
                        </a:solidFill>
                      </a:endParaRPr>
                    </a:p>
                  </a:txBody>
                  <a:tcPr marL="121920" marR="121920" marT="60960" marB="60960"/>
                </a:tc>
                <a:extLst>
                  <a:ext uri="{0D108BD9-81ED-4DB2-BD59-A6C34878D82A}">
                    <a16:rowId xmlns:a16="http://schemas.microsoft.com/office/drawing/2014/main" val="10001"/>
                  </a:ext>
                </a:extLst>
              </a:tr>
              <a:tr h="593636">
                <a:tc>
                  <a:txBody>
                    <a:bodyPr/>
                    <a:lstStyle/>
                    <a:p>
                      <a:r>
                        <a:rPr lang="en-US" sz="2400" dirty="0"/>
                        <a:t>{Binding Property}</a:t>
                      </a:r>
                    </a:p>
                  </a:txBody>
                  <a:tcPr marL="121920" marR="121920" marT="60960" marB="60960"/>
                </a:tc>
                <a:tc>
                  <a:txBody>
                    <a:bodyPr/>
                    <a:lstStyle/>
                    <a:p>
                      <a:r>
                        <a:rPr lang="en-US" sz="2400" dirty="0"/>
                        <a:t>{Binding</a:t>
                      </a:r>
                      <a:r>
                        <a:rPr lang="en-US" sz="2400" baseline="0" dirty="0"/>
                        <a:t> Property}</a:t>
                      </a:r>
                      <a:endParaRPr lang="en-US" sz="2400" dirty="0"/>
                    </a:p>
                  </a:txBody>
                  <a:tcPr marL="121920" marR="121920" marT="60960" marB="60960"/>
                </a:tc>
                <a:extLst>
                  <a:ext uri="{0D108BD9-81ED-4DB2-BD59-A6C34878D82A}">
                    <a16:rowId xmlns:a16="http://schemas.microsoft.com/office/drawing/2014/main" val="10002"/>
                  </a:ext>
                </a:extLst>
              </a:tr>
              <a:tr h="593636">
                <a:tc>
                  <a:txBody>
                    <a:bodyPr/>
                    <a:lstStyle/>
                    <a:p>
                      <a:r>
                        <a:rPr lang="en-US" sz="2400" dirty="0" err="1"/>
                        <a:t>ItemsSource</a:t>
                      </a:r>
                      <a:endParaRPr lang="en-US" sz="2400" dirty="0"/>
                    </a:p>
                  </a:txBody>
                  <a:tcPr marL="121920" marR="121920" marT="60960" marB="60960"/>
                </a:tc>
                <a:tc>
                  <a:txBody>
                    <a:bodyPr/>
                    <a:lstStyle/>
                    <a:p>
                      <a:r>
                        <a:rPr lang="en-US" sz="2400" dirty="0" err="1"/>
                        <a:t>ItemsSource</a:t>
                      </a:r>
                      <a:endParaRPr lang="en-US" sz="2400" dirty="0"/>
                    </a:p>
                  </a:txBody>
                  <a:tcPr marL="121920" marR="121920" marT="60960" marB="60960"/>
                </a:tc>
                <a:extLst>
                  <a:ext uri="{0D108BD9-81ED-4DB2-BD59-A6C34878D82A}">
                    <a16:rowId xmlns:a16="http://schemas.microsoft.com/office/drawing/2014/main" val="10003"/>
                  </a:ext>
                </a:extLst>
              </a:tr>
              <a:tr h="593636">
                <a:tc>
                  <a:txBody>
                    <a:bodyPr/>
                    <a:lstStyle/>
                    <a:p>
                      <a:r>
                        <a:rPr lang="en-US" sz="2400" dirty="0" err="1"/>
                        <a:t>ItemTemplate</a:t>
                      </a:r>
                      <a:endParaRPr lang="en-US" sz="2400" dirty="0"/>
                    </a:p>
                  </a:txBody>
                  <a:tcPr marL="121920" marR="121920" marT="60960" marB="60960"/>
                </a:tc>
                <a:tc>
                  <a:txBody>
                    <a:bodyPr/>
                    <a:lstStyle/>
                    <a:p>
                      <a:r>
                        <a:rPr lang="en-US" sz="2400" dirty="0" err="1"/>
                        <a:t>ItemTemplate</a:t>
                      </a:r>
                      <a:endParaRPr lang="en-US" sz="2400" dirty="0"/>
                    </a:p>
                  </a:txBody>
                  <a:tcPr marL="121920" marR="121920" marT="60960" marB="60960"/>
                </a:tc>
                <a:extLst>
                  <a:ext uri="{0D108BD9-81ED-4DB2-BD59-A6C34878D82A}">
                    <a16:rowId xmlns:a16="http://schemas.microsoft.com/office/drawing/2014/main" val="10004"/>
                  </a:ext>
                </a:extLst>
              </a:tr>
              <a:tr h="593636">
                <a:tc>
                  <a:txBody>
                    <a:bodyPr/>
                    <a:lstStyle/>
                    <a:p>
                      <a:r>
                        <a:rPr lang="en-US" sz="2400" dirty="0" err="1"/>
                        <a:t>DataTemplate</a:t>
                      </a:r>
                      <a:endParaRPr lang="en-US" sz="2400" dirty="0"/>
                    </a:p>
                  </a:txBody>
                  <a:tcPr marL="121920" marR="121920" marT="60960" marB="60960"/>
                </a:tc>
                <a:tc>
                  <a:txBody>
                    <a:bodyPr/>
                    <a:lstStyle/>
                    <a:p>
                      <a:r>
                        <a:rPr lang="en-US" sz="2400" dirty="0" err="1"/>
                        <a:t>DataTemplate</a:t>
                      </a:r>
                      <a:endParaRPr lang="en-US" sz="2400" dirty="0"/>
                    </a:p>
                  </a:txBody>
                  <a:tcPr marL="121920" marR="121920" marT="60960" marB="60960"/>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Comparativa</a:t>
            </a:r>
            <a:r>
              <a:rPr lang="en-US" dirty="0"/>
              <a:t> de enlace a </a:t>
            </a:r>
            <a:r>
              <a:rPr lang="en-US" dirty="0" err="1"/>
              <a:t>datos</a:t>
            </a:r>
            <a:endParaRPr lang="en-US" dirty="0"/>
          </a:p>
        </p:txBody>
      </p:sp>
      <p:pic>
        <p:nvPicPr>
          <p:cNvPr id="8" name="Picture 7"/>
          <p:cNvPicPr>
            <a:picLocks noChangeAspect="1"/>
          </p:cNvPicPr>
          <p:nvPr/>
        </p:nvPicPr>
        <p:blipFill>
          <a:blip r:embed="rId3"/>
          <a:stretch>
            <a:fillRect/>
          </a:stretch>
        </p:blipFill>
        <p:spPr>
          <a:xfrm>
            <a:off x="870564" y="4850595"/>
            <a:ext cx="5992058" cy="1235205"/>
          </a:xfrm>
          <a:prstGeom prst="rect">
            <a:avLst/>
          </a:prstGeom>
        </p:spPr>
      </p:pic>
    </p:spTree>
    <p:extLst>
      <p:ext uri="{BB962C8B-B14F-4D97-AF65-F5344CB8AC3E}">
        <p14:creationId xmlns:p14="http://schemas.microsoft.com/office/powerpoint/2010/main" val="10238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914" y="2595591"/>
            <a:ext cx="4328867" cy="166681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Personalización</a:t>
            </a:r>
            <a:r>
              <a:rPr lang="en-US" dirty="0"/>
              <a:t> de la </a:t>
            </a:r>
            <a:r>
              <a:rPr lang="en-US" dirty="0" err="1"/>
              <a:t>plataforma</a:t>
            </a:r>
            <a:endParaRPr lang="en-US" dirty="0"/>
          </a:p>
        </p:txBody>
      </p:sp>
      <p:pic>
        <p:nvPicPr>
          <p:cNvPr id="9" name="Picture 8"/>
          <p:cNvPicPr>
            <a:picLocks noChangeAspect="1"/>
          </p:cNvPicPr>
          <p:nvPr/>
        </p:nvPicPr>
        <p:blipFill>
          <a:blip r:embed="rId3"/>
          <a:stretch>
            <a:fillRect/>
          </a:stretch>
        </p:blipFill>
        <p:spPr>
          <a:xfrm>
            <a:off x="789709" y="870613"/>
            <a:ext cx="6358584" cy="5069446"/>
          </a:xfrm>
          <a:prstGeom prst="rect">
            <a:avLst/>
          </a:prstGeom>
        </p:spPr>
      </p:pic>
    </p:spTree>
    <p:extLst>
      <p:ext uri="{BB962C8B-B14F-4D97-AF65-F5344CB8AC3E}">
        <p14:creationId xmlns:p14="http://schemas.microsoft.com/office/powerpoint/2010/main" val="196141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10614444"/>
          </a:xfrm>
        </p:spPr>
        <p:txBody>
          <a:bodyPr/>
          <a:lstStyle/>
          <a:p>
            <a:pPr marL="0" indent="0">
              <a:buNone/>
            </a:pPr>
            <a:r>
              <a:rPr lang="en-US" sz="900" dirty="0">
                <a:solidFill>
                  <a:schemeClr val="tx1"/>
                </a:solidFill>
              </a:rPr>
              <a:t>&lt;?</a:t>
            </a:r>
            <a:r>
              <a:rPr lang="en-US" sz="900" dirty="0">
                <a:solidFill>
                  <a:srgbClr val="53954A"/>
                </a:solidFill>
              </a:rPr>
              <a:t>xml</a:t>
            </a:r>
            <a:r>
              <a:rPr lang="en-US" sz="900" dirty="0">
                <a:solidFill>
                  <a:schemeClr val="tx1"/>
                </a:solidFill>
              </a:rPr>
              <a:t> </a:t>
            </a:r>
            <a:r>
              <a:rPr lang="en-US" sz="900" dirty="0">
                <a:solidFill>
                  <a:srgbClr val="654792"/>
                </a:solidFill>
              </a:rPr>
              <a:t>version</a:t>
            </a:r>
            <a:r>
              <a:rPr lang="en-US" sz="900" dirty="0">
                <a:solidFill>
                  <a:schemeClr val="tx1"/>
                </a:solidFill>
              </a:rPr>
              <a:t>=</a:t>
            </a:r>
            <a:r>
              <a:rPr lang="en-US" sz="900" dirty="0">
                <a:solidFill>
                  <a:srgbClr val="D53A05"/>
                </a:solidFill>
              </a:rPr>
              <a:t>"1.0" </a:t>
            </a:r>
            <a:r>
              <a:rPr lang="en-US" sz="900" dirty="0">
                <a:solidFill>
                  <a:srgbClr val="654792"/>
                </a:solidFill>
              </a:rPr>
              <a:t>encoding</a:t>
            </a:r>
            <a:r>
              <a:rPr lang="en-US" sz="900" dirty="0">
                <a:solidFill>
                  <a:schemeClr val="tx1"/>
                </a:solidFill>
              </a:rPr>
              <a:t>=</a:t>
            </a:r>
            <a:r>
              <a:rPr lang="en-US" sz="900" dirty="0">
                <a:solidFill>
                  <a:srgbClr val="D53A05"/>
                </a:solidFill>
              </a:rPr>
              <a:t>"UTF-8"</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a:solidFill>
                  <a:schemeClr val="tx1"/>
                </a:solidFill>
              </a:rPr>
              <a:t> </a:t>
            </a:r>
            <a:r>
              <a:rPr lang="en-US" sz="900" dirty="0" err="1">
                <a:solidFill>
                  <a:srgbClr val="654792"/>
                </a:solidFill>
              </a:rPr>
              <a:t>xmlns</a:t>
            </a:r>
            <a:r>
              <a:rPr lang="en-US" sz="900" dirty="0">
                <a:solidFill>
                  <a:schemeClr val="tx1"/>
                </a:solidFill>
              </a:rPr>
              <a:t>=</a:t>
            </a:r>
            <a:r>
              <a:rPr lang="en-US" sz="900" dirty="0">
                <a:solidFill>
                  <a:srgbClr val="D53A05"/>
                </a:solidFill>
              </a:rPr>
              <a:t>"http://</a:t>
            </a:r>
            <a:r>
              <a:rPr lang="en-US" sz="900" dirty="0" err="1">
                <a:solidFill>
                  <a:srgbClr val="D53A05"/>
                </a:solidFill>
              </a:rPr>
              <a:t>xamarin.com</a:t>
            </a:r>
            <a:r>
              <a:rPr lang="en-US" sz="900" dirty="0">
                <a:solidFill>
                  <a:srgbClr val="D53A05"/>
                </a:solidFill>
              </a:rPr>
              <a:t>/schemas/2014/forms</a:t>
            </a:r>
            <a:r>
              <a:rPr lang="en-US" sz="900" dirty="0">
                <a:solidFill>
                  <a:schemeClr val="tx1"/>
                </a:solidFill>
              </a:rPr>
              <a:t>"</a:t>
            </a:r>
          </a:p>
          <a:p>
            <a:pPr marL="0" indent="0">
              <a:buNone/>
            </a:pPr>
            <a:r>
              <a:rPr lang="en-US" sz="900" dirty="0">
                <a:solidFill>
                  <a:schemeClr val="tx1"/>
                </a:solidFill>
              </a:rPr>
              <a:t>            </a:t>
            </a:r>
            <a:r>
              <a:rPr lang="en-US" sz="900" dirty="0" err="1">
                <a:solidFill>
                  <a:srgbClr val="654792"/>
                </a:solidFill>
              </a:rPr>
              <a:t>xmlns:x</a:t>
            </a:r>
            <a:r>
              <a:rPr lang="en-US" sz="900" dirty="0">
                <a:solidFill>
                  <a:schemeClr val="tx1"/>
                </a:solidFill>
              </a:rPr>
              <a:t>=</a:t>
            </a:r>
            <a:r>
              <a:rPr lang="en-US" sz="900" dirty="0">
                <a:solidFill>
                  <a:srgbClr val="D53A05"/>
                </a:solidFill>
              </a:rPr>
              <a:t>"http://</a:t>
            </a:r>
            <a:r>
              <a:rPr lang="en-US" sz="1000" dirty="0" err="1">
                <a:solidFill>
                  <a:srgbClr val="D53A05"/>
                </a:solidFill>
              </a:rPr>
              <a:t>schemas.microsoft.com</a:t>
            </a:r>
            <a:r>
              <a:rPr lang="en-US" sz="900" dirty="0">
                <a:solidFill>
                  <a:srgbClr val="D53A05"/>
                </a:solidFill>
              </a:rPr>
              <a:t>/</a:t>
            </a:r>
            <a:r>
              <a:rPr lang="en-US" sz="900" dirty="0" err="1">
                <a:solidFill>
                  <a:srgbClr val="D53A05"/>
                </a:solidFill>
              </a:rPr>
              <a:t>winfx</a:t>
            </a:r>
            <a:r>
              <a:rPr lang="en-US" sz="900" dirty="0">
                <a:solidFill>
                  <a:srgbClr val="D53A05"/>
                </a:solidFill>
              </a:rPr>
              <a:t>/2009/</a:t>
            </a:r>
            <a:r>
              <a:rPr lang="en-US" sz="900" dirty="0" err="1">
                <a:solidFill>
                  <a:srgbClr val="D53A05"/>
                </a:solidFill>
              </a:rPr>
              <a:t>xaml</a:t>
            </a:r>
            <a:r>
              <a:rPr lang="en-US" sz="900" dirty="0">
                <a:solidFill>
                  <a:srgbClr val="D53A05"/>
                </a:solidFill>
              </a:rPr>
              <a:t>"</a:t>
            </a:r>
          </a:p>
          <a:p>
            <a:pPr marL="0" indent="0">
              <a:buNone/>
            </a:pPr>
            <a:r>
              <a:rPr lang="en-US" sz="900" dirty="0">
                <a:solidFill>
                  <a:schemeClr val="tx1"/>
                </a:solidFill>
              </a:rPr>
              <a:t>           </a:t>
            </a:r>
            <a:r>
              <a:rPr lang="en-US" sz="900" dirty="0">
                <a:solidFill>
                  <a:srgbClr val="654792"/>
                </a:solidFill>
              </a:rPr>
              <a:t> </a:t>
            </a:r>
            <a:r>
              <a:rPr lang="en-US" sz="900" dirty="0" err="1">
                <a:solidFill>
                  <a:srgbClr val="654792"/>
                </a:solidFill>
              </a:rPr>
              <a:t>x:Class</a:t>
            </a:r>
            <a:r>
              <a:rPr lang="en-US" sz="900" dirty="0">
                <a:solidFill>
                  <a:schemeClr val="tx1"/>
                </a:solidFill>
              </a:rPr>
              <a:t>=</a:t>
            </a:r>
            <a:r>
              <a:rPr lang="en-US" sz="900" dirty="0">
                <a:solidFill>
                  <a:srgbClr val="D53A05"/>
                </a:solidFill>
              </a:rPr>
              <a:t>"</a:t>
            </a:r>
            <a:r>
              <a:rPr lang="en-US" sz="900" dirty="0" err="1">
                <a:solidFill>
                  <a:srgbClr val="D53A05"/>
                </a:solidFill>
              </a:rPr>
              <a:t>MyApp.MainPage</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TabbedPage</a:t>
            </a:r>
            <a:r>
              <a:rPr lang="en-US" sz="900" dirty="0" err="1">
                <a:solidFill>
                  <a:schemeClr val="tx1"/>
                </a:solidFill>
              </a:rPr>
              <a:t>.Children</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 </a:t>
            </a:r>
            <a:r>
              <a:rPr lang="en-US" sz="900" dirty="0">
                <a:solidFill>
                  <a:srgbClr val="654792"/>
                </a:solidFill>
              </a:rPr>
              <a:t>Title</a:t>
            </a:r>
            <a:r>
              <a:rPr lang="en-US" sz="900" dirty="0">
                <a:solidFill>
                  <a:schemeClr val="tx1"/>
                </a:solidFill>
              </a:rPr>
              <a:t>=</a:t>
            </a:r>
            <a:r>
              <a:rPr lang="en-US" sz="900" dirty="0">
                <a:solidFill>
                  <a:srgbClr val="D53A05"/>
                </a:solidFill>
              </a:rPr>
              <a:t>"Profile"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Profile.png</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 </a:t>
            </a:r>
            <a:r>
              <a:rPr lang="en-US" sz="900" dirty="0">
                <a:solidFill>
                  <a:srgbClr val="654792"/>
                </a:solidFill>
              </a:rPr>
              <a:t>Spacing</a:t>
            </a:r>
            <a:r>
              <a:rPr lang="en-US" sz="900" dirty="0">
                <a:solidFill>
                  <a:schemeClr val="tx1"/>
                </a:solidFill>
              </a:rPr>
              <a:t>=</a:t>
            </a:r>
            <a:r>
              <a:rPr lang="en-US" sz="900" dirty="0">
                <a:solidFill>
                  <a:srgbClr val="D53A05"/>
                </a:solidFill>
              </a:rPr>
              <a:t>"20"</a:t>
            </a:r>
            <a:r>
              <a:rPr lang="en-US" sz="900" dirty="0">
                <a:solidFill>
                  <a:schemeClr val="tx1"/>
                </a:solidFill>
              </a:rPr>
              <a:t> </a:t>
            </a:r>
            <a:r>
              <a:rPr lang="en-US" sz="900" dirty="0">
                <a:solidFill>
                  <a:srgbClr val="654792"/>
                </a:solidFill>
              </a:rPr>
              <a:t>Padding</a:t>
            </a:r>
            <a:r>
              <a:rPr lang="en-US" sz="900" dirty="0">
                <a:solidFill>
                  <a:schemeClr val="tx1"/>
                </a:solidFill>
              </a:rPr>
              <a:t>=</a:t>
            </a:r>
            <a:r>
              <a:rPr lang="en-US" sz="900" dirty="0">
                <a:solidFill>
                  <a:srgbClr val="D53A05"/>
                </a:solidFill>
              </a:rPr>
              <a:t>"20"</a:t>
            </a:r>
          </a:p>
          <a:p>
            <a:pPr marL="0" indent="0">
              <a:buNone/>
            </a:pPr>
            <a:r>
              <a:rPr lang="de-DE" sz="900" dirty="0">
                <a:solidFill>
                  <a:schemeClr val="tx1"/>
                </a:solidFill>
              </a:rPr>
              <a:t>                 </a:t>
            </a:r>
            <a:r>
              <a:rPr lang="de-DE" sz="900" dirty="0" err="1">
                <a:solidFill>
                  <a:srgbClr val="654792"/>
                </a:solidFill>
              </a:rPr>
              <a:t>VerticalOptions</a:t>
            </a:r>
            <a:r>
              <a:rPr lang="de-DE" sz="900" dirty="0">
                <a:solidFill>
                  <a:schemeClr val="tx1"/>
                </a:solidFill>
              </a:rPr>
              <a:t>=</a:t>
            </a:r>
            <a:r>
              <a:rPr lang="de-DE" sz="900" dirty="0">
                <a:solidFill>
                  <a:srgbClr val="D53A05"/>
                </a:solidFill>
              </a:rPr>
              <a:t>"Center"</a:t>
            </a:r>
            <a:r>
              <a:rPr lang="de-DE" sz="900" dirty="0">
                <a:solidFill>
                  <a:schemeClr val="tx1"/>
                </a:solidFill>
              </a:rPr>
              <a:t>&gt;</a:t>
            </a:r>
          </a:p>
          <a:p>
            <a:pPr marL="0" indent="0">
              <a:buNone/>
            </a:pPr>
            <a:r>
              <a:rPr lang="de-DE" sz="900" dirty="0">
                <a:solidFill>
                  <a:schemeClr val="tx1"/>
                </a:solidFill>
              </a:rPr>
              <a:t>        &lt;</a:t>
            </a:r>
            <a:r>
              <a:rPr lang="de-DE" sz="900" dirty="0">
                <a:solidFill>
                  <a:srgbClr val="53954A"/>
                </a:solidFill>
              </a:rPr>
              <a:t>Entry</a:t>
            </a:r>
            <a:r>
              <a:rPr lang="de-DE" sz="900" dirty="0">
                <a:solidFill>
                  <a:schemeClr val="tx1"/>
                </a:solidFill>
              </a:rPr>
              <a:t> </a:t>
            </a:r>
            <a:r>
              <a:rPr lang="de-DE" sz="900" dirty="0" err="1">
                <a:solidFill>
                  <a:srgbClr val="654792"/>
                </a:solidFill>
              </a:rPr>
              <a:t>Placeholder</a:t>
            </a:r>
            <a:r>
              <a:rPr lang="de-DE" sz="900" dirty="0">
                <a:solidFill>
                  <a:schemeClr val="tx1"/>
                </a:solidFill>
              </a:rPr>
              <a:t>=</a:t>
            </a:r>
            <a:r>
              <a:rPr lang="de-DE" sz="900" dirty="0">
                <a:solidFill>
                  <a:srgbClr val="D53A05"/>
                </a:solidFill>
              </a:rPr>
              <a:t>"Username"</a:t>
            </a:r>
          </a:p>
          <a:p>
            <a:pPr marL="0" indent="0">
              <a:buNone/>
            </a:pPr>
            <a:r>
              <a:rPr lang="da-DK" sz="900" dirty="0">
                <a:solidFill>
                  <a:schemeClr val="tx1"/>
                </a:solidFill>
              </a:rPr>
              <a:t>               </a:t>
            </a:r>
            <a:r>
              <a:rPr lang="da-DK" sz="900" dirty="0" err="1">
                <a:solidFill>
                  <a:srgbClr val="654792"/>
                </a:solidFill>
              </a:rPr>
              <a:t>Text</a:t>
            </a:r>
            <a:r>
              <a:rPr lang="da-DK" sz="900" dirty="0">
                <a:solidFill>
                  <a:schemeClr val="tx1"/>
                </a:solidFill>
              </a:rPr>
              <a:t>=</a:t>
            </a:r>
            <a:r>
              <a:rPr lang="da-DK" sz="900" dirty="0">
                <a:solidFill>
                  <a:srgbClr val="D53A05"/>
                </a:solidFill>
              </a:rPr>
              <a:t>"{Binding </a:t>
            </a:r>
            <a:r>
              <a:rPr lang="da-DK" sz="900" dirty="0" err="1">
                <a:solidFill>
                  <a:srgbClr val="D53A05"/>
                </a:solidFill>
              </a:rPr>
              <a:t>Username</a:t>
            </a:r>
            <a:r>
              <a:rPr lang="da-DK" sz="900" dirty="0">
                <a:solidFill>
                  <a:srgbClr val="D53A05"/>
                </a:solidFill>
              </a:rPr>
              <a:t>}"</a:t>
            </a:r>
            <a:r>
              <a:rPr lang="da-DK" sz="900" dirty="0">
                <a:solidFill>
                  <a:schemeClr val="tx1"/>
                </a:solidFill>
              </a:rPr>
              <a:t>/&gt;</a:t>
            </a:r>
          </a:p>
          <a:p>
            <a:pPr marL="0" indent="0">
              <a:buNone/>
            </a:pPr>
            <a:r>
              <a:rPr lang="da-DK" sz="900" dirty="0">
                <a:solidFill>
                  <a:schemeClr val="tx1"/>
                </a:solidFill>
              </a:rPr>
              <a:t>        &lt;</a:t>
            </a:r>
            <a:r>
              <a:rPr lang="da-DK" sz="900" dirty="0" err="1">
                <a:solidFill>
                  <a:srgbClr val="53954A"/>
                </a:solidFill>
              </a:rPr>
              <a:t>Entry</a:t>
            </a:r>
            <a:r>
              <a:rPr lang="da-DK" sz="900" dirty="0">
                <a:solidFill>
                  <a:srgbClr val="53954A"/>
                </a:solidFill>
              </a:rPr>
              <a:t> </a:t>
            </a:r>
            <a:r>
              <a:rPr lang="da-DK" sz="900" dirty="0">
                <a:solidFill>
                  <a:srgbClr val="654792"/>
                </a:solidFill>
              </a:rPr>
              <a:t>Placeholder</a:t>
            </a:r>
            <a:r>
              <a:rPr lang="da-DK" sz="900" dirty="0">
                <a:solidFill>
                  <a:schemeClr val="tx1"/>
                </a:solidFill>
              </a:rPr>
              <a:t>=</a:t>
            </a:r>
            <a:r>
              <a:rPr lang="da-DK" sz="900" dirty="0">
                <a:solidFill>
                  <a:srgbClr val="D53A05"/>
                </a:solidFill>
              </a:rPr>
              <a:t>"Password"</a:t>
            </a:r>
          </a:p>
          <a:p>
            <a:pPr marL="0" indent="0">
              <a:buNone/>
            </a:pP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"{Binding Password}"</a:t>
            </a:r>
          </a:p>
          <a:p>
            <a:pPr marL="0" indent="0">
              <a:buNone/>
            </a:pPr>
            <a:r>
              <a:rPr lang="nl-NL" sz="900" dirty="0">
                <a:solidFill>
                  <a:schemeClr val="tx1"/>
                </a:solidFill>
              </a:rPr>
              <a:t>               </a:t>
            </a:r>
            <a:r>
              <a:rPr lang="nl-NL" sz="900" dirty="0" err="1">
                <a:solidFill>
                  <a:srgbClr val="654792"/>
                </a:solidFill>
              </a:rPr>
              <a:t>IsPassword</a:t>
            </a:r>
            <a:r>
              <a:rPr lang="nl-NL" sz="900" dirty="0">
                <a:solidFill>
                  <a:schemeClr val="tx1"/>
                </a:solidFill>
              </a:rPr>
              <a:t>=</a:t>
            </a:r>
            <a:r>
              <a:rPr lang="nl-NL" sz="900" dirty="0">
                <a:solidFill>
                  <a:srgbClr val="D53A05"/>
                </a:solidFill>
              </a:rPr>
              <a:t>"</a:t>
            </a:r>
            <a:r>
              <a:rPr lang="nl-NL" sz="900" dirty="0" err="1">
                <a:solidFill>
                  <a:srgbClr val="D53A05"/>
                </a:solidFill>
              </a:rPr>
              <a:t>true</a:t>
            </a:r>
            <a:r>
              <a:rPr lang="nl-NL" sz="900" dirty="0">
                <a:solidFill>
                  <a:srgbClr val="D53A05"/>
                </a:solidFill>
              </a:rPr>
              <a:t>"</a:t>
            </a:r>
            <a:r>
              <a:rPr lang="nl-NL" sz="900" dirty="0">
                <a:solidFill>
                  <a:schemeClr val="tx1"/>
                </a:solidFill>
              </a:rPr>
              <a:t>/&gt;</a:t>
            </a:r>
          </a:p>
          <a:p>
            <a:pPr marL="0" indent="0">
              <a:buNone/>
            </a:pPr>
            <a:r>
              <a:rPr lang="nl-NL" sz="900" dirty="0">
                <a:solidFill>
                  <a:schemeClr val="tx1"/>
                </a:solidFill>
              </a:rPr>
              <a:t>        &lt;</a:t>
            </a:r>
            <a:r>
              <a:rPr lang="nl-NL" sz="900" dirty="0">
                <a:solidFill>
                  <a:srgbClr val="53954A"/>
                </a:solidFill>
              </a:rPr>
              <a:t>Button</a:t>
            </a:r>
            <a:r>
              <a:rPr lang="nl-NL" sz="900" dirty="0">
                <a:solidFill>
                  <a:schemeClr val="tx1"/>
                </a:solidFill>
              </a:rPr>
              <a:t> </a:t>
            </a:r>
            <a:r>
              <a:rPr lang="nl-NL" sz="900" dirty="0" err="1">
                <a:solidFill>
                  <a:srgbClr val="654792"/>
                </a:solidFill>
              </a:rPr>
              <a:t>Text</a:t>
            </a:r>
            <a:r>
              <a:rPr lang="nl-NL" sz="900" dirty="0">
                <a:solidFill>
                  <a:schemeClr val="tx1"/>
                </a:solidFill>
              </a:rPr>
              <a:t>=</a:t>
            </a:r>
            <a:r>
              <a:rPr lang="nl-NL" sz="900" dirty="0">
                <a:solidFill>
                  <a:srgbClr val="D53A05"/>
                </a:solidFill>
              </a:rPr>
              <a:t>"Login" </a:t>
            </a:r>
            <a:r>
              <a:rPr lang="nl-NL" sz="900" dirty="0" err="1">
                <a:solidFill>
                  <a:srgbClr val="654792"/>
                </a:solidFill>
              </a:rPr>
              <a:t>TextColor</a:t>
            </a:r>
            <a:r>
              <a:rPr lang="nl-NL" sz="900" dirty="0">
                <a:solidFill>
                  <a:schemeClr val="tx1"/>
                </a:solidFill>
              </a:rPr>
              <a:t>=</a:t>
            </a:r>
            <a:r>
              <a:rPr lang="nl-NL" sz="900" dirty="0">
                <a:solidFill>
                  <a:srgbClr val="D53A05"/>
                </a:solidFill>
              </a:rPr>
              <a:t>"White"</a:t>
            </a:r>
          </a:p>
          <a:p>
            <a:pPr marL="0" indent="0">
              <a:buNone/>
            </a:pPr>
            <a:r>
              <a:rPr lang="en-US" sz="900" dirty="0">
                <a:solidFill>
                  <a:schemeClr val="tx1"/>
                </a:solidFill>
              </a:rPr>
              <a:t>                </a:t>
            </a:r>
            <a:r>
              <a:rPr lang="en-US" sz="900" dirty="0" err="1">
                <a:solidFill>
                  <a:srgbClr val="654792"/>
                </a:solidFill>
              </a:rPr>
              <a:t>BackgroundColor</a:t>
            </a:r>
            <a:r>
              <a:rPr lang="en-US" sz="900" dirty="0">
                <a:solidFill>
                  <a:schemeClr val="tx1"/>
                </a:solidFill>
              </a:rPr>
              <a:t>=</a:t>
            </a:r>
            <a:r>
              <a:rPr lang="en-US" sz="900" dirty="0">
                <a:solidFill>
                  <a:srgbClr val="D53A05"/>
                </a:solidFill>
              </a:rPr>
              <a:t>"#77D065"</a:t>
            </a:r>
          </a:p>
          <a:p>
            <a:pPr marL="0" indent="0">
              <a:buNone/>
            </a:pPr>
            <a:r>
              <a:rPr lang="en-US" sz="900" dirty="0">
                <a:solidFill>
                  <a:schemeClr val="tx1"/>
                </a:solidFill>
              </a:rPr>
              <a:t>                </a:t>
            </a:r>
            <a:r>
              <a:rPr lang="en-US" sz="900" dirty="0">
                <a:solidFill>
                  <a:srgbClr val="654792"/>
                </a:solidFill>
              </a:rPr>
              <a:t>Command</a:t>
            </a:r>
            <a:r>
              <a:rPr lang="en-US" sz="900" dirty="0">
                <a:solidFill>
                  <a:schemeClr val="tx1"/>
                </a:solidFill>
              </a:rPr>
              <a:t>=</a:t>
            </a:r>
            <a:r>
              <a:rPr lang="en-US" sz="900" dirty="0">
                <a:solidFill>
                  <a:srgbClr val="D53A05"/>
                </a:solidFill>
              </a:rPr>
              <a:t>"{Binding </a:t>
            </a:r>
            <a:r>
              <a:rPr lang="en-US" sz="900" dirty="0" err="1">
                <a:solidFill>
                  <a:srgbClr val="D53A05"/>
                </a:solidFill>
              </a:rPr>
              <a:t>LoginCommand</a:t>
            </a:r>
            <a:r>
              <a:rPr lang="en-US" sz="900" dirty="0">
                <a:solidFill>
                  <a:srgbClr val="D53A05"/>
                </a:solidFill>
              </a:rPr>
              <a:t>}"</a:t>
            </a:r>
            <a:r>
              <a:rPr lang="en-US" sz="900" dirty="0">
                <a:solidFill>
                  <a:schemeClr val="tx1"/>
                </a:solidFill>
              </a:rPr>
              <a:t>/&gt;</a:t>
            </a:r>
          </a:p>
          <a:p>
            <a:pPr marL="0" indent="0">
              <a:buNone/>
            </a:pPr>
            <a:r>
              <a:rPr lang="en-US" sz="900" dirty="0">
                <a:solidFill>
                  <a:schemeClr val="tx1"/>
                </a:solidFill>
              </a:rPr>
              <a:t>    &lt;/</a:t>
            </a:r>
            <a:r>
              <a:rPr lang="en-US" sz="900" dirty="0" err="1">
                <a:solidFill>
                  <a:srgbClr val="53954A"/>
                </a:solidFill>
              </a:rPr>
              <a:t>StackLayout</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chemeClr val="tx1"/>
                </a:solidFill>
              </a:rPr>
              <a:t>&gt;</a:t>
            </a:r>
          </a:p>
          <a:p>
            <a:pPr marL="0" indent="0">
              <a:buNone/>
            </a:pPr>
            <a:r>
              <a:rPr lang="en-US" sz="900" dirty="0">
                <a:solidFill>
                  <a:schemeClr val="tx1"/>
                </a:solidFill>
              </a:rPr>
              <a:t>&lt;</a:t>
            </a:r>
            <a:r>
              <a:rPr lang="en-US" sz="900" dirty="0" err="1">
                <a:solidFill>
                  <a:srgbClr val="53954A"/>
                </a:solidFill>
              </a:rPr>
              <a:t>ContentPage</a:t>
            </a:r>
            <a:r>
              <a:rPr lang="en-US" sz="900" dirty="0">
                <a:solidFill>
                  <a:srgbClr val="53954A"/>
                </a:solidFill>
              </a:rPr>
              <a:t> </a:t>
            </a:r>
            <a:r>
              <a:rPr lang="en-US" sz="900" dirty="0">
                <a:solidFill>
                  <a:srgbClr val="654792"/>
                </a:solidFill>
              </a:rPr>
              <a:t>Title</a:t>
            </a:r>
            <a:r>
              <a:rPr lang="en-US" sz="900" dirty="0">
                <a:solidFill>
                  <a:schemeClr val="tx1"/>
                </a:solidFill>
              </a:rPr>
              <a:t>=</a:t>
            </a:r>
            <a:r>
              <a:rPr lang="en-US" sz="900" dirty="0">
                <a:solidFill>
                  <a:srgbClr val="D53A05"/>
                </a:solidFill>
              </a:rPr>
              <a:t>"Settings" </a:t>
            </a:r>
            <a:r>
              <a:rPr lang="en-US" sz="900" dirty="0">
                <a:solidFill>
                  <a:srgbClr val="654792"/>
                </a:solidFill>
              </a:rPr>
              <a:t>Icon</a:t>
            </a:r>
            <a:r>
              <a:rPr lang="en-US" sz="900" dirty="0">
                <a:solidFill>
                  <a:schemeClr val="tx1"/>
                </a:solidFill>
              </a:rPr>
              <a:t>=</a:t>
            </a:r>
            <a:r>
              <a:rPr lang="en-US" sz="900" dirty="0">
                <a:solidFill>
                  <a:srgbClr val="D53A05"/>
                </a:solidFill>
              </a:rPr>
              <a:t>"</a:t>
            </a:r>
            <a:r>
              <a:rPr lang="en-US" sz="900" dirty="0" err="1">
                <a:solidFill>
                  <a:srgbClr val="D53A05"/>
                </a:solidFill>
              </a:rPr>
              <a:t>Settings.png</a:t>
            </a:r>
            <a:r>
              <a:rPr lang="en-US" sz="900" dirty="0">
                <a:solidFill>
                  <a:srgbClr val="D53A05"/>
                </a:solidFill>
              </a:rPr>
              <a:t>"</a:t>
            </a:r>
            <a:r>
              <a:rPr lang="en-US" sz="900" dirty="0">
                <a:solidFill>
                  <a:schemeClr val="tx1"/>
                </a:solidFill>
              </a:rPr>
              <a:t>&gt;</a:t>
            </a:r>
          </a:p>
          <a:p>
            <a:pPr marL="0" indent="0">
              <a:buNone/>
            </a:pPr>
            <a:r>
              <a:rPr lang="fi-FI" sz="900" dirty="0">
                <a:solidFill>
                  <a:srgbClr val="848684"/>
                </a:solidFill>
              </a:rPr>
              <a:t>    &lt;!-- </a:t>
            </a:r>
            <a:r>
              <a:rPr lang="fi-FI" sz="900" dirty="0" err="1">
                <a:solidFill>
                  <a:srgbClr val="848684"/>
                </a:solidFill>
              </a:rPr>
              <a:t>Settings</a:t>
            </a:r>
            <a:r>
              <a:rPr lang="fi-FI" sz="900" dirty="0">
                <a:solidFill>
                  <a:srgbClr val="848684"/>
                </a:solidFill>
              </a:rPr>
              <a:t> --&gt;</a:t>
            </a:r>
          </a:p>
          <a:p>
            <a:pPr marL="0" indent="0">
              <a:buNone/>
            </a:pPr>
            <a:r>
              <a:rPr lang="fi-FI" sz="900" dirty="0">
                <a:solidFill>
                  <a:schemeClr val="tx1"/>
                </a:solidFill>
              </a:rPr>
              <a:t>&lt;/</a:t>
            </a:r>
            <a:r>
              <a:rPr lang="fi-FI" sz="900" dirty="0" err="1">
                <a:solidFill>
                  <a:srgbClr val="53954A"/>
                </a:solidFill>
              </a:rPr>
              <a:t>ContentPage</a:t>
            </a:r>
            <a:r>
              <a:rPr lang="fi-FI" sz="900" dirty="0">
                <a:solidFill>
                  <a:schemeClr val="tx1"/>
                </a:solidFill>
              </a:rPr>
              <a:t>&gt;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.Children&gt;</a:t>
            </a:r>
          </a:p>
          <a:p>
            <a:pPr marL="0" indent="0">
              <a:buNone/>
            </a:pPr>
            <a:r>
              <a:rPr lang="fi-FI" sz="900" dirty="0">
                <a:solidFill>
                  <a:schemeClr val="tx1"/>
                </a:solidFill>
              </a:rPr>
              <a:t>&lt;/</a:t>
            </a:r>
            <a:r>
              <a:rPr lang="fi-FI" sz="900" dirty="0">
                <a:solidFill>
                  <a:srgbClr val="53954A"/>
                </a:solidFill>
              </a:rPr>
              <a:t>TabbedPage</a:t>
            </a:r>
            <a:r>
              <a:rPr lang="fi-FI" sz="900" dirty="0">
                <a:solidFill>
                  <a:schemeClr val="tx1"/>
                </a:solidFill>
              </a:rPr>
              <a:t>&gt;</a:t>
            </a:r>
            <a:endParaRPr lang="en-US" sz="900" dirty="0">
              <a:solidFill>
                <a:schemeClr val="tx1"/>
              </a:solidFill>
            </a:endParaRPr>
          </a:p>
          <a:p>
            <a:pPr marL="0" indent="0">
              <a:buNone/>
            </a:pPr>
            <a:endParaRPr lang="en-US" sz="1078"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26" y="1884067"/>
            <a:ext cx="5447600" cy="348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16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4836301" cy="2799232"/>
          </a:xfrm>
        </p:spPr>
        <p:txBody>
          <a:bodyPr/>
          <a:lstStyle/>
          <a:p>
            <a:r>
              <a:rPr lang="en-US" dirty="0" err="1">
                <a:solidFill>
                  <a:schemeClr val="bg1"/>
                </a:solidFill>
              </a:rPr>
              <a:t>Xamarin.Forms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205666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9990015" cy="2799232"/>
          </a:xfrm>
        </p:spPr>
        <p:txBody>
          <a:bodyPr/>
          <a:lstStyle/>
          <a:p>
            <a:r>
              <a:rPr lang="en-US" dirty="0">
                <a:solidFill>
                  <a:schemeClr val="bg1"/>
                </a:solidFill>
              </a:rPr>
              <a:t>¿</a:t>
            </a:r>
            <a:r>
              <a:rPr lang="en-US" dirty="0" err="1">
                <a:solidFill>
                  <a:schemeClr val="bg1"/>
                </a:solidFill>
              </a:rPr>
              <a:t>Qué</a:t>
            </a:r>
            <a:r>
              <a:rPr lang="en-US" dirty="0">
                <a:solidFill>
                  <a:schemeClr val="bg1"/>
                </a:solidFill>
              </a:rPr>
              <a:t> hay </a:t>
            </a:r>
            <a:r>
              <a:rPr lang="en-US" dirty="0" err="1">
                <a:solidFill>
                  <a:schemeClr val="bg1"/>
                </a:solidFill>
              </a:rPr>
              <a:t>nuevo</a:t>
            </a:r>
            <a:r>
              <a:rPr lang="en-US" dirty="0">
                <a:solidFill>
                  <a:schemeClr val="bg1"/>
                </a:solidFill>
              </a:rPr>
              <a:t>?</a:t>
            </a:r>
            <a:br>
              <a:rPr lang="en-US" dirty="0">
                <a:solidFill>
                  <a:schemeClr val="bg1"/>
                </a:solidFill>
              </a:rPr>
            </a:br>
            <a:br>
              <a:rPr lang="en-US" dirty="0">
                <a:solidFill>
                  <a:schemeClr val="bg1"/>
                </a:solidFill>
              </a:rPr>
            </a:br>
            <a:r>
              <a:rPr lang="en-US" dirty="0" err="1">
                <a:solidFill>
                  <a:schemeClr val="bg1"/>
                </a:solidFill>
              </a:rPr>
              <a:t>Xamarin.Forms</a:t>
            </a:r>
            <a:r>
              <a:rPr lang="en-US" dirty="0">
                <a:solidFill>
                  <a:schemeClr val="bg1"/>
                </a:solidFill>
              </a:rPr>
              <a:t> 2.0!</a:t>
            </a:r>
          </a:p>
        </p:txBody>
      </p:sp>
    </p:spTree>
    <p:extLst>
      <p:ext uri="{BB962C8B-B14F-4D97-AF65-F5344CB8AC3E}">
        <p14:creationId xmlns:p14="http://schemas.microsoft.com/office/powerpoint/2010/main" val="37379923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81225"/>
            <a:ext cx="12192000" cy="1824038"/>
          </a:xfrm>
        </p:spPr>
        <p:txBody>
          <a:bodyPr/>
          <a:lstStyle/>
          <a:p>
            <a:pPr algn="ctr"/>
            <a:r>
              <a:rPr lang="en-US" sz="5883" dirty="0" err="1">
                <a:solidFill>
                  <a:srgbClr val="2DB1DD"/>
                </a:solidFill>
              </a:rPr>
              <a:t>Xamarin.Forms</a:t>
            </a:r>
            <a:br>
              <a:rPr lang="en-US" sz="5883" dirty="0">
                <a:solidFill>
                  <a:srgbClr val="2DB1DD"/>
                </a:solidFill>
              </a:rPr>
            </a:br>
            <a:r>
              <a:rPr lang="en-US" sz="5883" dirty="0" err="1">
                <a:solidFill>
                  <a:srgbClr val="2DB1DD"/>
                </a:solidFill>
              </a:rPr>
              <a:t>es</a:t>
            </a:r>
            <a:r>
              <a:rPr lang="en-US" sz="5883" dirty="0">
                <a:solidFill>
                  <a:srgbClr val="2DB1DD"/>
                </a:solidFill>
              </a:rPr>
              <a:t> Open Source!</a:t>
            </a:r>
            <a:endParaRPr lang="en-US" sz="5883"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t>Rendimiento</a:t>
            </a:r>
            <a:br>
              <a:rPr lang="en-US" dirty="0"/>
            </a:br>
            <a:r>
              <a:rPr lang="en-US" dirty="0" err="1"/>
              <a:t>Rendimiento</a:t>
            </a:r>
            <a:br>
              <a:rPr lang="en-US" dirty="0"/>
            </a:br>
            <a:r>
              <a:rPr lang="en-US" dirty="0" err="1"/>
              <a:t>Rendimiento</a:t>
            </a:r>
            <a:endParaRPr lang="en-US" dirty="0"/>
          </a:p>
        </p:txBody>
      </p:sp>
    </p:spTree>
    <p:extLst>
      <p:ext uri="{BB962C8B-B14F-4D97-AF65-F5344CB8AC3E}">
        <p14:creationId xmlns:p14="http://schemas.microsoft.com/office/powerpoint/2010/main" val="1439130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8" name="Picture 7" descr="Screen Shot 2016-03-07 at 5.13.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148" y="1447187"/>
            <a:ext cx="8557180" cy="3234673"/>
          </a:xfrm>
          <a:prstGeom prst="rect">
            <a:avLst/>
          </a:prstGeom>
        </p:spPr>
      </p:pic>
      <p:sp>
        <p:nvSpPr>
          <p:cNvPr id="9" name="Text Placeholder 18"/>
          <p:cNvSpPr txBox="1">
            <a:spLocks/>
          </p:cNvSpPr>
          <p:nvPr/>
        </p:nvSpPr>
        <p:spPr>
          <a:xfrm>
            <a:off x="631642" y="4939872"/>
            <a:ext cx="11467594" cy="191714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Mejora</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rendimiendo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haciendo</a:t>
            </a:r>
            <a:r>
              <a:rPr lang="en-US" sz="3200" dirty="0">
                <a:solidFill>
                  <a:schemeClr val="tx1"/>
                </a:solidFill>
                <a:latin typeface="Segoe UI" charset="0"/>
                <a:ea typeface="Segoe UI" charset="0"/>
                <a:cs typeface="Segoe UI" charset="0"/>
              </a:rPr>
              <a:t> scroll</a:t>
            </a:r>
          </a:p>
          <a:p>
            <a:pPr marL="0" indent="0"/>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comportamiento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antiguo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es</a:t>
            </a:r>
            <a:r>
              <a:rPr lang="en-US" sz="3200" dirty="0">
                <a:solidFill>
                  <a:schemeClr val="tx1"/>
                </a:solidFill>
                <a:latin typeface="Segoe UI" charset="0"/>
                <a:ea typeface="Segoe UI" charset="0"/>
                <a:cs typeface="Segoe UI" charset="0"/>
              </a:rPr>
              <a:t> el </a:t>
            </a:r>
            <a:r>
              <a:rPr lang="en-US" sz="3200" dirty="0" err="1">
                <a:solidFill>
                  <a:schemeClr val="tx1"/>
                </a:solidFill>
                <a:latin typeface="Segoe UI" charset="0"/>
                <a:ea typeface="Segoe UI" charset="0"/>
                <a:cs typeface="Segoe UI" charset="0"/>
              </a:rPr>
              <a:t>usado</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por</a:t>
            </a:r>
            <a:r>
              <a:rPr lang="en-US" sz="3200" dirty="0">
                <a:solidFill>
                  <a:schemeClr val="tx1"/>
                </a:solidFill>
                <a:latin typeface="Segoe UI" charset="0"/>
                <a:ea typeface="Segoe UI" charset="0"/>
                <a:cs typeface="Segoe UI" charset="0"/>
              </a:rPr>
              <a:t> </a:t>
            </a:r>
            <a:r>
              <a:rPr lang="en-US" sz="3200" dirty="0" err="1">
                <a:solidFill>
                  <a:schemeClr val="tx1"/>
                </a:solidFill>
                <a:latin typeface="Segoe UI" charset="0"/>
                <a:ea typeface="Segoe UI" charset="0"/>
                <a:cs typeface="Segoe UI" charset="0"/>
              </a:rPr>
              <a:t>defecto</a:t>
            </a:r>
            <a:endParaRPr lang="en-US" sz="3200" dirty="0">
              <a:solidFill>
                <a:schemeClr val="tx1"/>
              </a:solidFill>
              <a:latin typeface="Segoe UI" charset="0"/>
              <a:ea typeface="Segoe UI" charset="0"/>
              <a:cs typeface="Segoe UI" charset="0"/>
            </a:endParaRPr>
          </a:p>
          <a:p>
            <a:pPr marL="0" indent="0"/>
            <a:endParaRPr lang="en-US" sz="32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2702159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Compilación</a:t>
            </a:r>
            <a:r>
              <a:rPr lang="en-US" dirty="0"/>
              <a:t> XAML</a:t>
            </a:r>
          </a:p>
        </p:txBody>
      </p:sp>
      <p:grpSp>
        <p:nvGrpSpPr>
          <p:cNvPr id="11" name="Group 10"/>
          <p:cNvGrpSpPr/>
          <p:nvPr/>
        </p:nvGrpSpPr>
        <p:grpSpPr>
          <a:xfrm>
            <a:off x="914399" y="1353420"/>
            <a:ext cx="10749309" cy="4780195"/>
            <a:chOff x="837288" y="2849977"/>
            <a:chExt cx="21885384" cy="9230259"/>
          </a:xfrm>
        </p:grpSpPr>
        <p:sp>
          <p:nvSpPr>
            <p:cNvPr id="4" name="Text Placeholder 2"/>
            <p:cNvSpPr txBox="1">
              <a:spLocks/>
            </p:cNvSpPr>
            <p:nvPr/>
          </p:nvSpPr>
          <p:spPr>
            <a:xfrm>
              <a:off x="2642175" y="2849977"/>
              <a:ext cx="4918300" cy="3551765"/>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a:t>
              </a:r>
            </a:p>
            <a:p>
              <a:pPr algn="ctr"/>
              <a:endParaRPr lang="en-US" sz="4800" dirty="0">
                <a:solidFill>
                  <a:schemeClr val="tx1"/>
                </a:solidFill>
              </a:endParaRPr>
            </a:p>
          </p:txBody>
        </p:sp>
        <p:sp>
          <p:nvSpPr>
            <p:cNvPr id="5" name="Rectangle 4"/>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Runtime</a:t>
              </a:r>
            </a:p>
          </p:txBody>
        </p:sp>
        <p:sp>
          <p:nvSpPr>
            <p:cNvPr id="6" name="Rectangle 5"/>
            <p:cNvSpPr/>
            <p:nvPr/>
          </p:nvSpPr>
          <p:spPr bwMode="auto">
            <a:xfrm>
              <a:off x="837288"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3200" dirty="0">
                  <a:gradFill>
                    <a:gsLst>
                      <a:gs pos="5439">
                        <a:srgbClr val="F8F8F8"/>
                      </a:gs>
                      <a:gs pos="10000">
                        <a:srgbClr val="F8F8F8"/>
                      </a:gs>
                    </a:gsLst>
                    <a:lin ang="5400000" scaled="0"/>
                  </a:gradFill>
                </a:rPr>
                <a:t>Compile-time</a:t>
              </a:r>
            </a:p>
          </p:txBody>
        </p:sp>
        <p:sp>
          <p:nvSpPr>
            <p:cNvPr id="7" name="Rounded Rectangle 6"/>
            <p:cNvSpPr/>
            <p:nvPr/>
          </p:nvSpPr>
          <p:spPr bwMode="auto">
            <a:xfrm>
              <a:off x="1136095" y="9019227"/>
              <a:ext cx="6797241" cy="2167006"/>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and inflated</a:t>
              </a:r>
            </a:p>
          </p:txBody>
        </p:sp>
        <p:sp>
          <p:nvSpPr>
            <p:cNvPr id="8" name="Rounded Rectangle 7"/>
            <p:cNvSpPr/>
            <p:nvPr/>
          </p:nvSpPr>
          <p:spPr bwMode="auto">
            <a:xfrm>
              <a:off x="15757874" y="5802730"/>
              <a:ext cx="6593609" cy="2141014"/>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2800" dirty="0">
                  <a:solidFill>
                    <a:schemeClr val="tx1"/>
                  </a:solidFill>
                </a:rPr>
                <a:t>Parsed &amp; turned into IL</a:t>
              </a:r>
            </a:p>
          </p:txBody>
        </p:sp>
        <p:sp>
          <p:nvSpPr>
            <p:cNvPr id="9" name="Down Arrow 8"/>
            <p:cNvSpPr/>
            <p:nvPr/>
          </p:nvSpPr>
          <p:spPr bwMode="auto">
            <a:xfrm>
              <a:off x="17084986" y="8650851"/>
              <a:ext cx="2465168" cy="2646239"/>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0" name="Down Arrow 9"/>
            <p:cNvSpPr/>
            <p:nvPr/>
          </p:nvSpPr>
          <p:spPr bwMode="auto">
            <a:xfrm>
              <a:off x="3694642" y="5612227"/>
              <a:ext cx="2465168" cy="2739815"/>
            </a:xfrm>
            <a:prstGeom prst="downArrow">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grpSp>
      <p:sp>
        <p:nvSpPr>
          <p:cNvPr id="12" name="Text Placeholder 2"/>
          <p:cNvSpPr txBox="1">
            <a:spLocks/>
          </p:cNvSpPr>
          <p:nvPr/>
        </p:nvSpPr>
        <p:spPr>
          <a:xfrm>
            <a:off x="8384148" y="1353420"/>
            <a:ext cx="2893452" cy="1839399"/>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dirty="0">
                <a:solidFill>
                  <a:schemeClr val="tx1"/>
                </a:solidFill>
              </a:rPr>
              <a:t>XAMLC</a:t>
            </a:r>
          </a:p>
          <a:p>
            <a:pPr algn="ctr"/>
            <a:endParaRPr lang="en-US" sz="4800" dirty="0">
              <a:solidFill>
                <a:schemeClr val="tx1"/>
              </a:solidFill>
            </a:endParaRPr>
          </a:p>
        </p:txBody>
      </p:sp>
    </p:spTree>
    <p:extLst>
      <p:ext uri="{BB962C8B-B14F-4D97-AF65-F5344CB8AC3E}">
        <p14:creationId xmlns:p14="http://schemas.microsoft.com/office/powerpoint/2010/main" val="1035894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044" y="1189495"/>
            <a:ext cx="7843719" cy="2400657"/>
          </a:xfrm>
        </p:spPr>
        <p:txBody>
          <a:bodyPr/>
          <a:lstStyle/>
          <a:p>
            <a:r>
              <a:rPr lang="es-ES" sz="3600" dirty="0"/>
              <a:t>Visual Studio Technologies &amp; Windows Platform Development MVP</a:t>
            </a:r>
          </a:p>
          <a:p>
            <a:endParaRPr lang="es-ES" sz="3600" dirty="0"/>
          </a:p>
          <a:p>
            <a:r>
              <a:rPr lang="es-ES" sz="3600" dirty="0"/>
              <a:t>Software Developer Plain Concepts</a:t>
            </a:r>
          </a:p>
        </p:txBody>
      </p:sp>
      <p:sp>
        <p:nvSpPr>
          <p:cNvPr id="3" name="Title 2"/>
          <p:cNvSpPr>
            <a:spLocks noGrp="1"/>
          </p:cNvSpPr>
          <p:nvPr>
            <p:ph type="title"/>
          </p:nvPr>
        </p:nvSpPr>
        <p:spPr/>
        <p:txBody>
          <a:bodyPr/>
          <a:lstStyle/>
          <a:p>
            <a:r>
              <a:rPr lang="es-ES" dirty="0"/>
              <a:t>Javier Suárez Ruiz</a:t>
            </a:r>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586" b="3586"/>
          <a:stretch>
            <a:fillRect/>
          </a:stretch>
        </p:blipFill>
        <p:spPr/>
      </p:pic>
      <p:sp>
        <p:nvSpPr>
          <p:cNvPr id="6" name="Text Placeholder 4"/>
          <p:cNvSpPr>
            <a:spLocks noGrp="1"/>
          </p:cNvSpPr>
          <p:nvPr/>
        </p:nvSpPr>
        <p:spPr>
          <a:xfrm>
            <a:off x="4079044" y="4400128"/>
            <a:ext cx="7559781" cy="1277004"/>
          </a:xfrm>
          <a:prstGeom prst="rect">
            <a:avLst/>
          </a:prstGeom>
        </p:spPr>
        <p:txBody>
          <a:bodyPr vert="horz" lIns="119507" tIns="0" rIns="119507" bIns="59754" rtlCol="0">
            <a:normAutofit fontScale="70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3432" indent="-373432">
              <a:buFont typeface="Arial" panose="020B0604020202020204" pitchFamily="34" charset="0"/>
              <a:buChar char="•"/>
            </a:pPr>
            <a:r>
              <a:rPr lang="en-US" sz="3921" dirty="0">
                <a:solidFill>
                  <a:schemeClr val="bg2">
                    <a:lumMod val="25000"/>
                  </a:schemeClr>
                </a:solidFill>
              </a:rPr>
              <a:t>Blog: </a:t>
            </a:r>
            <a:r>
              <a:rPr lang="en-US" sz="3921" dirty="0">
                <a:solidFill>
                  <a:schemeClr val="bg2">
                    <a:lumMod val="25000"/>
                  </a:schemeClr>
                </a:solidFill>
                <a:hlinkClick r:id="rId3"/>
              </a:rPr>
              <a:t>http://geeks.ms/blogs/jsuarez</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Email: </a:t>
            </a:r>
            <a:r>
              <a:rPr lang="en-US" sz="3921" dirty="0">
                <a:solidFill>
                  <a:schemeClr val="bg2">
                    <a:lumMod val="25000"/>
                  </a:schemeClr>
                </a:solidFill>
                <a:hlinkClick r:id="rId4"/>
              </a:rPr>
              <a:t>javiersuarezruiz@hotmail.com</a:t>
            </a:r>
            <a:endParaRPr lang="en-US" sz="3921" dirty="0">
              <a:solidFill>
                <a:schemeClr val="bg2">
                  <a:lumMod val="25000"/>
                </a:schemeClr>
              </a:solidFill>
            </a:endParaRPr>
          </a:p>
          <a:p>
            <a:pPr marL="373432" indent="-373432">
              <a:buFont typeface="Arial" panose="020B0604020202020204" pitchFamily="34" charset="0"/>
              <a:buChar char="•"/>
            </a:pPr>
            <a:r>
              <a:rPr lang="en-US" sz="3921" dirty="0">
                <a:solidFill>
                  <a:schemeClr val="bg2">
                    <a:lumMod val="25000"/>
                  </a:schemeClr>
                </a:solidFill>
              </a:rPr>
              <a:t>Twitter: @</a:t>
            </a:r>
            <a:r>
              <a:rPr lang="en-US" sz="3921" dirty="0" err="1">
                <a:solidFill>
                  <a:schemeClr val="bg2">
                    <a:lumMod val="25000"/>
                  </a:schemeClr>
                </a:solidFill>
              </a:rPr>
              <a:t>jsuarezruiz</a:t>
            </a:r>
            <a:endParaRPr lang="en-US" sz="3921" dirty="0">
              <a:solidFill>
                <a:schemeClr val="bg2">
                  <a:lumMod val="25000"/>
                </a:schemeClr>
              </a:solidFill>
            </a:endParaRPr>
          </a:p>
          <a:p>
            <a:endParaRPr lang="en-US" sz="1961" dirty="0">
              <a:solidFill>
                <a:schemeClr val="accent1"/>
              </a:solidFill>
            </a:endParaRPr>
          </a:p>
        </p:txBody>
      </p:sp>
      <p:pic>
        <p:nvPicPr>
          <p:cNvPr id="1026" name="Picture 2" descr="https://pbs.twimg.com/profile_images/601320625378983936/7t63gk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5003" y="4101319"/>
            <a:ext cx="746893" cy="746893"/>
          </a:xfrm>
          <a:prstGeom prst="rect">
            <a:avLst/>
          </a:prstGeom>
          <a:noFill/>
          <a:effectLst>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Beneficios</a:t>
            </a:r>
            <a:endParaRPr lang="en-US" dirty="0"/>
          </a:p>
        </p:txBody>
      </p:sp>
      <p:sp>
        <p:nvSpPr>
          <p:cNvPr id="9" name="Text Placeholder 18"/>
          <p:cNvSpPr txBox="1">
            <a:spLocks/>
          </p:cNvSpPr>
          <p:nvPr/>
        </p:nvSpPr>
        <p:spPr>
          <a:xfrm>
            <a:off x="363363" y="1308775"/>
            <a:ext cx="11467594" cy="3245469"/>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Carga</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más</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rapida</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Tamaño</a:t>
            </a:r>
            <a:r>
              <a:rPr lang="en-US" sz="4800" dirty="0">
                <a:solidFill>
                  <a:schemeClr val="tx1"/>
                </a:solidFill>
                <a:latin typeface="Segoe UI" charset="0"/>
                <a:ea typeface="Segoe UI" charset="0"/>
                <a:cs typeface="Segoe UI" charset="0"/>
              </a:rPr>
              <a:t> de la App </a:t>
            </a:r>
            <a:r>
              <a:rPr lang="en-US" sz="4800" dirty="0" err="1">
                <a:solidFill>
                  <a:schemeClr val="tx1"/>
                </a:solidFill>
                <a:latin typeface="Segoe UI" charset="0"/>
                <a:ea typeface="Segoe UI" charset="0"/>
                <a:cs typeface="Segoe UI" charset="0"/>
              </a:rPr>
              <a:t>menor</a:t>
            </a:r>
            <a:endParaRPr lang="en-US" sz="4800" dirty="0">
              <a:solidFill>
                <a:schemeClr val="tx1"/>
              </a:solidFill>
              <a:latin typeface="Segoe UI" charset="0"/>
              <a:ea typeface="Segoe UI" charset="0"/>
              <a:cs typeface="Segoe UI" charset="0"/>
            </a:endParaRPr>
          </a:p>
          <a:p>
            <a:pPr marL="0" indent="0"/>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Ver</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errores</a:t>
            </a:r>
            <a:r>
              <a:rPr lang="en-US" sz="4800" dirty="0">
                <a:solidFill>
                  <a:schemeClr val="tx1"/>
                </a:solidFill>
                <a:latin typeface="Segoe UI" charset="0"/>
                <a:ea typeface="Segoe UI" charset="0"/>
                <a:cs typeface="Segoe UI" charset="0"/>
              </a:rPr>
              <a:t> XAML </a:t>
            </a:r>
            <a:r>
              <a:rPr lang="en-US" sz="4800" dirty="0" err="1">
                <a:solidFill>
                  <a:schemeClr val="tx1"/>
                </a:solidFill>
                <a:latin typeface="Segoe UI" charset="0"/>
                <a:ea typeface="Segoe UI" charset="0"/>
                <a:cs typeface="Segoe UI" charset="0"/>
              </a:rPr>
              <a:t>en</a:t>
            </a:r>
            <a:r>
              <a:rPr lang="en-US" sz="4800" dirty="0">
                <a:solidFill>
                  <a:schemeClr val="tx1"/>
                </a:solidFill>
                <a:latin typeface="Segoe UI" charset="0"/>
                <a:ea typeface="Segoe UI" charset="0"/>
                <a:cs typeface="Segoe UI" charset="0"/>
              </a:rPr>
              <a:t> </a:t>
            </a:r>
            <a:r>
              <a:rPr lang="en-US" sz="4800" dirty="0" err="1">
                <a:solidFill>
                  <a:schemeClr val="tx1"/>
                </a:solidFill>
                <a:latin typeface="Segoe UI" charset="0"/>
                <a:ea typeface="Segoe UI" charset="0"/>
                <a:cs typeface="Segoe UI" charset="0"/>
              </a:rPr>
              <a:t>tiempo</a:t>
            </a:r>
            <a:r>
              <a:rPr lang="en-US" sz="4800" dirty="0">
                <a:solidFill>
                  <a:schemeClr val="tx1"/>
                </a:solidFill>
                <a:latin typeface="Segoe UI" charset="0"/>
                <a:ea typeface="Segoe UI" charset="0"/>
                <a:cs typeface="Segoe UI" charset="0"/>
              </a:rPr>
              <a:t> de </a:t>
            </a:r>
            <a:r>
              <a:rPr lang="en-US" sz="4800" dirty="0" err="1">
                <a:solidFill>
                  <a:schemeClr val="tx1"/>
                </a:solidFill>
                <a:latin typeface="Segoe UI" charset="0"/>
                <a:ea typeface="Segoe UI" charset="0"/>
                <a:cs typeface="Segoe UI" charset="0"/>
              </a:rPr>
              <a:t>compilación</a:t>
            </a:r>
            <a:r>
              <a:rPr lang="en-US" sz="4800" dirty="0">
                <a:solidFill>
                  <a:schemeClr val="tx1"/>
                </a:solidFill>
                <a:latin typeface="Segoe UI" charset="0"/>
                <a:ea typeface="Segoe UI" charset="0"/>
                <a:cs typeface="Segoe UI" charset="0"/>
              </a:rPr>
              <a:t> </a:t>
            </a: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a:p>
            <a:pPr marL="0" indent="0"/>
            <a:endParaRPr lang="en-US" sz="48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9352469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Rendimiento</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21889750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err="1">
                <a:solidFill>
                  <a:schemeClr val="bg1"/>
                </a:solidFill>
              </a:rPr>
              <a:t>Diseño</a:t>
            </a:r>
            <a:r>
              <a:rPr lang="en-US" dirty="0">
                <a:solidFill>
                  <a:schemeClr val="bg1"/>
                </a:solidFill>
              </a:rPr>
              <a:t> &amp; </a:t>
            </a:r>
            <a:r>
              <a:rPr lang="en-US" dirty="0" err="1">
                <a:solidFill>
                  <a:schemeClr val="bg1"/>
                </a:solidFill>
              </a:rPr>
              <a:t>Controles</a:t>
            </a:r>
            <a:endParaRPr lang="en-US" dirty="0">
              <a:solidFill>
                <a:schemeClr val="bg1"/>
              </a:solidFill>
            </a:endParaRPr>
          </a:p>
        </p:txBody>
      </p:sp>
    </p:spTree>
    <p:extLst>
      <p:ext uri="{BB962C8B-B14F-4D97-AF65-F5344CB8AC3E}">
        <p14:creationId xmlns:p14="http://schemas.microsoft.com/office/powerpoint/2010/main" val="17666952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53223" y="863600"/>
            <a:ext cx="6309064" cy="5765800"/>
          </a:xfrm>
          <a:prstGeom prst="rect">
            <a:avLst/>
          </a:prstGeom>
        </p:spPr>
      </p:pic>
    </p:spTree>
    <p:extLst>
      <p:ext uri="{BB962C8B-B14F-4D97-AF65-F5344CB8AC3E}">
        <p14:creationId xmlns:p14="http://schemas.microsoft.com/office/powerpoint/2010/main" val="21587661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solidFill>
                  <a:schemeClr val="bg1"/>
                </a:solidFill>
              </a:rPr>
              <a:t>Data Templates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0614905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CarouselView</a:t>
            </a:r>
            <a:endParaRPr lang="en-US" dirty="0"/>
          </a:p>
        </p:txBody>
      </p:sp>
      <p:sp>
        <p:nvSpPr>
          <p:cNvPr id="4" name="Content Placeholder 5"/>
          <p:cNvSpPr txBox="1">
            <a:spLocks/>
          </p:cNvSpPr>
          <p:nvPr/>
        </p:nvSpPr>
        <p:spPr>
          <a:xfrm>
            <a:off x="667544" y="1377156"/>
            <a:ext cx="5428456" cy="4716140"/>
          </a:xfrm>
          <a:prstGeom prst="rect">
            <a:avLst/>
          </a:prstGeom>
        </p:spPr>
        <p:txBody>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charset="0"/>
              <a:buChar char="•"/>
            </a:pPr>
            <a:r>
              <a:rPr lang="en-US" sz="4000" dirty="0">
                <a:solidFill>
                  <a:schemeClr val="tx1"/>
                </a:solidFill>
              </a:rPr>
              <a:t>Carousel</a:t>
            </a:r>
          </a:p>
          <a:p>
            <a:pPr marL="457200" indent="-457200">
              <a:buFont typeface="Arial" charset="0"/>
              <a:buChar char="•"/>
            </a:pPr>
            <a:r>
              <a:rPr lang="en-US" sz="4000" dirty="0" err="1">
                <a:solidFill>
                  <a:schemeClr val="tx1"/>
                </a:solidFill>
              </a:rPr>
              <a:t>ItemTemplate</a:t>
            </a:r>
            <a:r>
              <a:rPr lang="en-US" sz="4000" dirty="0">
                <a:solidFill>
                  <a:schemeClr val="tx1"/>
                </a:solidFill>
              </a:rPr>
              <a:t> &amp; </a:t>
            </a:r>
            <a:r>
              <a:rPr lang="en-US" sz="4000" dirty="0" err="1">
                <a:solidFill>
                  <a:schemeClr val="tx1"/>
                </a:solidFill>
              </a:rPr>
              <a:t>DataTemplates</a:t>
            </a:r>
            <a:endParaRPr lang="en-US" sz="4000" dirty="0">
              <a:solidFill>
                <a:schemeClr val="tx1"/>
              </a:solidFill>
            </a:endParaRPr>
          </a:p>
          <a:p>
            <a:pPr marL="457200" indent="-457200">
              <a:buFont typeface="Arial" charset="0"/>
              <a:buChar char="•"/>
            </a:pPr>
            <a:r>
              <a:rPr lang="en-US" sz="4000" dirty="0" err="1">
                <a:solidFill>
                  <a:schemeClr val="tx1"/>
                </a:solidFill>
              </a:rPr>
              <a:t>Altamente</a:t>
            </a:r>
            <a:r>
              <a:rPr lang="en-US" sz="4000" dirty="0">
                <a:solidFill>
                  <a:schemeClr val="tx1"/>
                </a:solidFill>
              </a:rPr>
              <a:t> </a:t>
            </a:r>
            <a:r>
              <a:rPr lang="en-US" sz="4000" dirty="0" err="1">
                <a:solidFill>
                  <a:schemeClr val="tx1"/>
                </a:solidFill>
              </a:rPr>
              <a:t>personalizable</a:t>
            </a:r>
            <a:r>
              <a:rPr lang="en-US" sz="4000" dirty="0">
                <a:solidFill>
                  <a:schemeClr val="tx1"/>
                </a:solidFill>
              </a:rPr>
              <a:t> &amp; </a:t>
            </a:r>
            <a:r>
              <a:rPr lang="en-US" sz="4000" dirty="0" err="1">
                <a:solidFill>
                  <a:schemeClr val="tx1"/>
                </a:solidFill>
              </a:rPr>
              <a:t>Virtualizado</a:t>
            </a:r>
            <a:endParaRPr lang="en-US" sz="40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38937" y="1193292"/>
            <a:ext cx="4722231" cy="4864100"/>
          </a:xfrm>
          <a:prstGeom prst="rect">
            <a:avLst/>
          </a:prstGeom>
        </p:spPr>
      </p:pic>
    </p:spTree>
    <p:extLst>
      <p:ext uri="{BB962C8B-B14F-4D97-AF65-F5344CB8AC3E}">
        <p14:creationId xmlns:p14="http://schemas.microsoft.com/office/powerpoint/2010/main" val="216221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CarouselView</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32618989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a:t>
            </a:r>
            <a:endParaRPr lang="en-US" dirty="0">
              <a:latin typeface="Consolas"/>
              <a:cs typeface="Consolas"/>
            </a:endParaRPr>
          </a:p>
        </p:txBody>
      </p:sp>
      <p:sp>
        <p:nvSpPr>
          <p:cNvPr id="5" name="Text Placeholder 18"/>
          <p:cNvSpPr txBox="1">
            <a:spLocks/>
          </p:cNvSpPr>
          <p:nvPr/>
        </p:nvSpPr>
        <p:spPr>
          <a:xfrm>
            <a:off x="667512" y="1180084"/>
            <a:ext cx="10123569" cy="4967716"/>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300" dirty="0">
                <a:solidFill>
                  <a:schemeClr val="tx1"/>
                </a:solidFill>
                <a:latin typeface="Segoe UI" charset="0"/>
                <a:ea typeface="Segoe UI" charset="0"/>
                <a:cs typeface="Segoe UI" charset="0"/>
              </a:rPr>
              <a:t>✓ Custom renderer “lite”</a:t>
            </a:r>
          </a:p>
          <a:p>
            <a:pPr marL="0" indent="0"/>
            <a:r>
              <a:rPr lang="en-US" sz="3300" dirty="0">
                <a:solidFill>
                  <a:schemeClr val="tx1"/>
                </a:solidFill>
                <a:latin typeface="Segoe UI" charset="0"/>
                <a:ea typeface="Segoe UI" charset="0"/>
                <a:cs typeface="Segoe UI" charset="0"/>
              </a:rPr>
              <a:t>✓ Cambia </a:t>
            </a:r>
            <a:r>
              <a:rPr lang="en-US" sz="3300" dirty="0" err="1">
                <a:solidFill>
                  <a:schemeClr val="tx1"/>
                </a:solidFill>
                <a:latin typeface="Segoe UI" charset="0"/>
                <a:ea typeface="Segoe UI" charset="0"/>
                <a:cs typeface="Segoe UI" charset="0"/>
              </a:rPr>
              <a:t>propiedades</a:t>
            </a:r>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en</a:t>
            </a:r>
            <a:r>
              <a:rPr lang="en-US" sz="3300" dirty="0">
                <a:solidFill>
                  <a:schemeClr val="tx1"/>
                </a:solidFill>
                <a:latin typeface="Segoe UI" charset="0"/>
                <a:ea typeface="Segoe UI" charset="0"/>
                <a:cs typeface="Segoe UI" charset="0"/>
              </a:rPr>
              <a:t> el control </a:t>
            </a:r>
            <a:r>
              <a:rPr lang="en-US" sz="3300" dirty="0" err="1">
                <a:solidFill>
                  <a:schemeClr val="tx1"/>
                </a:solidFill>
                <a:latin typeface="Segoe UI" charset="0"/>
                <a:ea typeface="Segoe UI" charset="0"/>
                <a:cs typeface="Segoe UI" charset="0"/>
              </a:rPr>
              <a:t>nativo</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Opcional</a:t>
            </a:r>
            <a:endParaRPr lang="en-US" sz="3300" dirty="0">
              <a:solidFill>
                <a:schemeClr val="tx1"/>
              </a:solidFill>
              <a:latin typeface="Segoe UI" charset="0"/>
              <a:ea typeface="Segoe UI" charset="0"/>
              <a:cs typeface="Segoe UI" charset="0"/>
            </a:endParaRPr>
          </a:p>
          <a:p>
            <a:pPr marL="0" indent="0"/>
            <a:r>
              <a:rPr lang="en-US" sz="3300" dirty="0">
                <a:solidFill>
                  <a:schemeClr val="tx1"/>
                </a:solidFill>
                <a:latin typeface="Segoe UI" charset="0"/>
                <a:ea typeface="Segoe UI" charset="0"/>
                <a:cs typeface="Segoe UI" charset="0"/>
              </a:rPr>
              <a:t>✓ “</a:t>
            </a:r>
            <a:r>
              <a:rPr lang="en-US" sz="3300" dirty="0" err="1">
                <a:solidFill>
                  <a:schemeClr val="tx1"/>
                </a:solidFill>
                <a:latin typeface="Segoe UI" charset="0"/>
                <a:ea typeface="Segoe UI" charset="0"/>
                <a:cs typeface="Segoe UI" charset="0"/>
              </a:rPr>
              <a:t>stringly</a:t>
            </a:r>
            <a:r>
              <a:rPr lang="en-US" sz="3300" dirty="0">
                <a:solidFill>
                  <a:schemeClr val="tx1"/>
                </a:solidFill>
                <a:latin typeface="Segoe UI" charset="0"/>
                <a:ea typeface="Segoe UI" charset="0"/>
                <a:cs typeface="Segoe UI" charset="0"/>
              </a:rPr>
              <a:t>-typed”</a:t>
            </a:r>
          </a:p>
          <a:p>
            <a:pPr marL="0" indent="0"/>
            <a:endParaRPr lang="en-US" sz="3300"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métodos</a:t>
            </a:r>
            <a:r>
              <a:rPr lang="en-US" sz="3300" i="1" dirty="0">
                <a:solidFill>
                  <a:schemeClr val="tx1"/>
                </a:solidFill>
                <a:latin typeface="Segoe UI" charset="0"/>
                <a:ea typeface="Segoe UI" charset="0"/>
                <a:cs typeface="Segoe UI" charset="0"/>
              </a:rPr>
              <a:t> o </a:t>
            </a:r>
            <a:r>
              <a:rPr lang="en-US" sz="3300" i="1" dirty="0" err="1">
                <a:solidFill>
                  <a:schemeClr val="tx1"/>
                </a:solidFill>
                <a:latin typeface="Segoe UI" charset="0"/>
                <a:ea typeface="Segoe UI" charset="0"/>
                <a:cs typeface="Segoe UI" charset="0"/>
              </a:rPr>
              <a:t>eventos</a:t>
            </a:r>
            <a:endParaRPr lang="en-US" sz="3300" i="1" dirty="0">
              <a:solidFill>
                <a:schemeClr val="tx1"/>
              </a:solidFill>
              <a:latin typeface="Segoe UI" charset="0"/>
              <a:ea typeface="Segoe UI" charset="0"/>
              <a:cs typeface="Segoe UI" charset="0"/>
            </a:endParaRPr>
          </a:p>
          <a:p>
            <a:pPr marL="0" indent="0"/>
            <a:r>
              <a:rPr lang="en-US" sz="3300" b="1" dirty="0">
                <a:solidFill>
                  <a:schemeClr val="tx1"/>
                </a:solidFill>
                <a:latin typeface="Segoe UI" charset="0"/>
                <a:ea typeface="Segoe UI" charset="0"/>
                <a:cs typeface="Segoe UI" charset="0"/>
              </a:rPr>
              <a:t>X</a:t>
            </a:r>
            <a:r>
              <a:rPr lang="en-US" sz="3300" dirty="0">
                <a:solidFill>
                  <a:schemeClr val="tx1"/>
                </a:solidFill>
                <a:latin typeface="Segoe UI" charset="0"/>
                <a:ea typeface="Segoe UI" charset="0"/>
                <a:cs typeface="Segoe UI" charset="0"/>
              </a:rPr>
              <a:t>  </a:t>
            </a:r>
            <a:r>
              <a:rPr lang="en-US" sz="3300" i="1" dirty="0">
                <a:solidFill>
                  <a:schemeClr val="tx1"/>
                </a:solidFill>
                <a:latin typeface="Segoe UI" charset="0"/>
                <a:ea typeface="Segoe UI" charset="0"/>
                <a:cs typeface="Segoe UI" charset="0"/>
              </a:rPr>
              <a:t>No </a:t>
            </a:r>
            <a:r>
              <a:rPr lang="en-US" sz="3300" i="1" dirty="0" err="1">
                <a:solidFill>
                  <a:schemeClr val="tx1"/>
                </a:solidFill>
                <a:latin typeface="Segoe UI" charset="0"/>
                <a:ea typeface="Segoe UI" charset="0"/>
                <a:cs typeface="Segoe UI" charset="0"/>
              </a:rPr>
              <a:t>reemplaza</a:t>
            </a:r>
            <a:r>
              <a:rPr lang="en-US" sz="3300" i="1" dirty="0">
                <a:solidFill>
                  <a:schemeClr val="tx1"/>
                </a:solidFill>
                <a:latin typeface="Segoe UI" charset="0"/>
                <a:ea typeface="Segoe UI" charset="0"/>
                <a:cs typeface="Segoe UI" charset="0"/>
              </a:rPr>
              <a:t> el control</a:t>
            </a:r>
          </a:p>
          <a:p>
            <a:pPr marL="0" indent="0"/>
            <a:endParaRPr lang="en-US" sz="3300" dirty="0">
              <a:solidFill>
                <a:schemeClr val="tx1"/>
              </a:solidFill>
              <a:latin typeface="Segoe UI" charset="0"/>
              <a:ea typeface="Segoe UI" charset="0"/>
              <a:cs typeface="Segoe UI" charset="0"/>
            </a:endParaRPr>
          </a:p>
          <a:p>
            <a:pPr marL="0" indent="0"/>
            <a:endParaRPr lang="en-US" sz="33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0085870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err="1"/>
              <a:t>Efectos</a:t>
            </a:r>
            <a:r>
              <a:rPr lang="en-US" dirty="0"/>
              <a:t> II</a:t>
            </a:r>
            <a:endParaRPr lang="en-US" dirty="0">
              <a:latin typeface="Consolas"/>
              <a:cs typeface="Consolas"/>
            </a:endParaRPr>
          </a:p>
        </p:txBody>
      </p:sp>
      <p:sp>
        <p:nvSpPr>
          <p:cNvPr id="2" name="Rectangle 1"/>
          <p:cNvSpPr/>
          <p:nvPr/>
        </p:nvSpPr>
        <p:spPr>
          <a:xfrm>
            <a:off x="214221" y="1358257"/>
            <a:ext cx="12071407" cy="830997"/>
          </a:xfrm>
          <a:prstGeom prst="rect">
            <a:avLst/>
          </a:prstGeom>
        </p:spPr>
        <p:txBody>
          <a:bodyPr wrap="square">
            <a:spAutoFit/>
          </a:bodyPr>
          <a:lstStyle/>
          <a:p>
            <a:r>
              <a:rPr lang="en-US" sz="2400" dirty="0" err="1">
                <a:latin typeface="Consolas"/>
                <a:cs typeface="Consolas"/>
              </a:rPr>
              <a:t>entry.Effects.Add</a:t>
            </a:r>
            <a:r>
              <a:rPr lang="en-US" sz="2400" dirty="0">
                <a:latin typeface="Consolas"/>
                <a:cs typeface="Consolas"/>
              </a:rPr>
              <a:t> (</a:t>
            </a:r>
            <a:r>
              <a:rPr lang="en-US" sz="2400" dirty="0" err="1">
                <a:latin typeface="Consolas"/>
                <a:cs typeface="Consolas"/>
              </a:rPr>
              <a:t>Effect.Resolve</a:t>
            </a:r>
            <a:r>
              <a:rPr lang="en-US" sz="2400" dirty="0">
                <a:latin typeface="Consolas"/>
                <a:cs typeface="Consolas"/>
              </a:rPr>
              <a:t>("</a:t>
            </a:r>
            <a:r>
              <a:rPr lang="en-US" sz="2400" dirty="0" err="1">
                <a:latin typeface="Consolas"/>
                <a:cs typeface="Consolas"/>
              </a:rPr>
              <a:t>Xamarin.BorderEffect</a:t>
            </a:r>
            <a:r>
              <a:rPr lang="en-US" sz="2400" dirty="0">
                <a:latin typeface="Consolas"/>
                <a:cs typeface="Consolas"/>
              </a:rPr>
              <a:t>"));</a:t>
            </a:r>
            <a:br>
              <a:rPr lang="en-US" sz="2400" dirty="0">
                <a:latin typeface="Consolas"/>
                <a:cs typeface="Consolas"/>
              </a:rPr>
            </a:br>
            <a:endParaRPr lang="en-US" sz="2400"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5939" y="2143087"/>
            <a:ext cx="6647970" cy="4441657"/>
          </a:xfrm>
          <a:prstGeom prst="rect">
            <a:avLst/>
          </a:prstGeom>
        </p:spPr>
      </p:pic>
    </p:spTree>
    <p:extLst>
      <p:ext uri="{BB962C8B-B14F-4D97-AF65-F5344CB8AC3E}">
        <p14:creationId xmlns:p14="http://schemas.microsoft.com/office/powerpoint/2010/main" val="31011901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Efectos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493310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7"/>
            <a:ext cx="12191999" cy="6857027"/>
          </a:xfrm>
          <a:prstGeom prst="rect">
            <a:avLst/>
          </a:prstGeom>
        </p:spPr>
      </p:pic>
      <p:sp>
        <p:nvSpPr>
          <p:cNvPr id="22" name="Rectángulo 21"/>
          <p:cNvSpPr/>
          <p:nvPr/>
        </p:nvSpPr>
        <p:spPr>
          <a:xfrm>
            <a:off x="-4576" y="-1194"/>
            <a:ext cx="12190271" cy="78386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p:cNvPicPr>
            <a:picLocks noChangeAspect="1"/>
          </p:cNvPicPr>
          <p:nvPr/>
        </p:nvPicPr>
        <p:blipFill>
          <a:blip r:embed="rId3"/>
          <a:stretch>
            <a:fillRect/>
          </a:stretch>
        </p:blipFill>
        <p:spPr>
          <a:xfrm>
            <a:off x="865" y="5812635"/>
            <a:ext cx="12190271" cy="1044881"/>
          </a:xfrm>
          <a:prstGeom prst="rect">
            <a:avLst/>
          </a:prstGeom>
        </p:spPr>
      </p:pic>
      <p:pic>
        <p:nvPicPr>
          <p:cNvPr id="10" name="Imagen 9"/>
          <p:cNvPicPr>
            <a:picLocks noChangeAspect="1"/>
          </p:cNvPicPr>
          <p:nvPr/>
        </p:nvPicPr>
        <p:blipFill>
          <a:blip r:embed="rId4"/>
          <a:stretch>
            <a:fillRect/>
          </a:stretch>
        </p:blipFill>
        <p:spPr>
          <a:xfrm>
            <a:off x="476534" y="6081863"/>
            <a:ext cx="895736" cy="526019"/>
          </a:xfrm>
          <a:prstGeom prst="rect">
            <a:avLst/>
          </a:prstGeom>
        </p:spPr>
      </p:pic>
      <p:pic>
        <p:nvPicPr>
          <p:cNvPr id="14" name="Imagen 13"/>
          <p:cNvPicPr>
            <a:picLocks noChangeAspect="1"/>
          </p:cNvPicPr>
          <p:nvPr/>
        </p:nvPicPr>
        <p:blipFill>
          <a:blip r:embed="rId5"/>
          <a:stretch>
            <a:fillRect/>
          </a:stretch>
        </p:blipFill>
        <p:spPr>
          <a:xfrm>
            <a:off x="3530379" y="1975222"/>
            <a:ext cx="4856617" cy="1111646"/>
          </a:xfrm>
          <a:prstGeom prst="rect">
            <a:avLst/>
          </a:prstGeom>
        </p:spPr>
      </p:pic>
      <p:sp>
        <p:nvSpPr>
          <p:cNvPr id="15" name="CuadroTexto 14"/>
          <p:cNvSpPr txBox="1"/>
          <p:nvPr/>
        </p:nvSpPr>
        <p:spPr>
          <a:xfrm>
            <a:off x="1524649" y="1329339"/>
            <a:ext cx="9142703" cy="374793"/>
          </a:xfrm>
          <a:prstGeom prst="rect">
            <a:avLst/>
          </a:prstGeom>
          <a:noFill/>
        </p:spPr>
        <p:txBody>
          <a:bodyPr wrap="square" rtlCol="0">
            <a:spAutoFit/>
          </a:bodyPr>
          <a:lstStyle/>
          <a:p>
            <a:pPr algn="ctr"/>
            <a:r>
              <a:rPr lang="es-ES"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24651" y="33141"/>
            <a:ext cx="9069620" cy="646755"/>
          </a:xfrm>
        </p:spPr>
        <p:txBody>
          <a:bodyPr>
            <a:normAutofit fontScale="90000"/>
          </a:bodyPr>
          <a:lstStyle/>
          <a:p>
            <a:r>
              <a:rPr lang="es-ES" sz="3200" dirty="0">
                <a:latin typeface="Segoe UI Semibold" panose="020B0702040204020203" pitchFamily="34" charset="0"/>
                <a:cs typeface="Segoe UI Semibold" panose="020B0702040204020203" pitchFamily="34" charset="0"/>
              </a:rPr>
              <a:t>10% de descuento</a:t>
            </a:r>
            <a:endParaRPr lang="en-US" sz="1600" dirty="0">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040478" y="6171384"/>
            <a:ext cx="2895771" cy="469153"/>
          </a:xfrm>
        </p:spPr>
        <p:txBody>
          <a:bodyPr>
            <a:normAutofit fontScale="92500" lnSpcReduction="10000"/>
          </a:bodyPr>
          <a:lstStyle/>
          <a:p>
            <a:r>
              <a:rPr lang="es-ES" sz="2200" dirty="0">
                <a:solidFill>
                  <a:schemeClr val="bg1">
                    <a:lumMod val="95000"/>
                  </a:schemeClr>
                </a:solidFill>
              </a:rPr>
              <a:t>www.campusMVP.es</a:t>
            </a:r>
          </a:p>
          <a:p>
            <a:endParaRPr lang="en-US" sz="2000" dirty="0"/>
          </a:p>
        </p:txBody>
      </p:sp>
      <p:sp>
        <p:nvSpPr>
          <p:cNvPr id="18" name="Subtítulo 2"/>
          <p:cNvSpPr txBox="1">
            <a:spLocks/>
          </p:cNvSpPr>
          <p:nvPr/>
        </p:nvSpPr>
        <p:spPr>
          <a:xfrm>
            <a:off x="1524649" y="3374579"/>
            <a:ext cx="9142703" cy="469153"/>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dirty="0"/>
          </a:p>
        </p:txBody>
      </p:sp>
      <p:grpSp>
        <p:nvGrpSpPr>
          <p:cNvPr id="19" name="Grupo 18"/>
          <p:cNvGrpSpPr/>
          <p:nvPr/>
        </p:nvGrpSpPr>
        <p:grpSpPr>
          <a:xfrm>
            <a:off x="5018468" y="3964693"/>
            <a:ext cx="2144185" cy="646240"/>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00" dirty="0" err="1">
                  <a:solidFill>
                    <a:schemeClr val="tx2">
                      <a:lumMod val="75000"/>
                    </a:schemeClr>
                  </a:solidFill>
                  <a:latin typeface="Consolas" panose="020B0609020204030204" pitchFamily="49" charset="0"/>
                  <a:cs typeface="Consolas" panose="020B0609020204030204" pitchFamily="49" charset="0"/>
                </a:rPr>
                <a:t>xamarindo</a:t>
              </a:r>
              <a:endParaRPr lang="en-US" sz="2800"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13763" y="5152314"/>
            <a:ext cx="9142703" cy="343443"/>
          </a:xfrm>
          <a:prstGeom prst="rect">
            <a:avLst/>
          </a:prstGeom>
          <a:noFill/>
        </p:spPr>
        <p:txBody>
          <a:bodyPr wrap="square" rtlCol="0">
            <a:spAutoFit/>
          </a:bodyPr>
          <a:lstStyle/>
          <a:p>
            <a:pPr algn="ctr"/>
            <a:r>
              <a:rPr lang="es-ES" sz="1600" dirty="0">
                <a:solidFill>
                  <a:schemeClr val="bg1">
                    <a:lumMod val="95000"/>
                  </a:schemeClr>
                </a:solidFill>
                <a:latin typeface="Segoe UI" panose="020B0502040204020203" pitchFamily="34" charset="0"/>
                <a:cs typeface="Segoe UI" panose="020B0502040204020203" pitchFamily="34" charset="0"/>
              </a:rPr>
              <a:t>Válido hasta el </a:t>
            </a:r>
            <a:r>
              <a:rPr lang="es-ES" sz="1600"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00"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7185855" cy="2799232"/>
          </a:xfrm>
        </p:spPr>
        <p:txBody>
          <a:bodyPr/>
          <a:lstStyle/>
          <a:p>
            <a:r>
              <a:rPr lang="en-US" dirty="0"/>
              <a:t>Y </a:t>
            </a:r>
            <a:r>
              <a:rPr lang="en-US" dirty="0" err="1"/>
              <a:t>mucho</a:t>
            </a:r>
            <a:r>
              <a:rPr lang="en-US" dirty="0"/>
              <a:t> </a:t>
            </a:r>
            <a:r>
              <a:rPr lang="en-US" dirty="0" err="1"/>
              <a:t>más</a:t>
            </a:r>
            <a:r>
              <a:rPr lang="en-US" dirty="0"/>
              <a:t>!</a:t>
            </a:r>
          </a:p>
        </p:txBody>
      </p:sp>
    </p:spTree>
    <p:extLst>
      <p:ext uri="{BB962C8B-B14F-4D97-AF65-F5344CB8AC3E}">
        <p14:creationId xmlns:p14="http://schemas.microsoft.com/office/powerpoint/2010/main" val="399301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75370" y="1193292"/>
            <a:ext cx="14606336" cy="5550408"/>
          </a:xfrm>
          <a:prstGeom prst="rect">
            <a:avLst/>
          </a:prstGeom>
        </p:spPr>
      </p:pic>
    </p:spTree>
    <p:extLst>
      <p:ext uri="{BB962C8B-B14F-4D97-AF65-F5344CB8AC3E}">
        <p14:creationId xmlns:p14="http://schemas.microsoft.com/office/powerpoint/2010/main" val="40182449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4" y="2029384"/>
            <a:ext cx="5050309" cy="2799232"/>
          </a:xfrm>
        </p:spPr>
        <p:txBody>
          <a:bodyPr/>
          <a:lstStyle/>
          <a:p>
            <a:r>
              <a:rPr lang="en-US" dirty="0" err="1">
                <a:solidFill>
                  <a:schemeClr val="bg1"/>
                </a:solidFill>
              </a:rPr>
              <a:t>Xamarin.Forms</a:t>
            </a:r>
            <a:r>
              <a:rPr lang="en-US" dirty="0">
                <a:solidFill>
                  <a:schemeClr val="bg1"/>
                </a:solidFill>
              </a:rPr>
              <a:t> Previewer</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38038764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36641"/>
            <a:ext cx="12589329" cy="7280341"/>
          </a:xfrm>
          <a:prstGeom prst="rect">
            <a:avLst/>
          </a:prstGeom>
        </p:spPr>
      </p:pic>
      <p:sp>
        <p:nvSpPr>
          <p:cNvPr id="2" name="Title 1"/>
          <p:cNvSpPr>
            <a:spLocks noGrp="1"/>
          </p:cNvSpPr>
          <p:nvPr>
            <p:ph type="title" idx="4294967295"/>
          </p:nvPr>
        </p:nvSpPr>
        <p:spPr>
          <a:xfrm>
            <a:off x="938213" y="50800"/>
            <a:ext cx="11253787" cy="1143000"/>
          </a:xfrm>
        </p:spPr>
        <p:txBody>
          <a:bodyPr/>
          <a:lstStyle/>
          <a:p>
            <a:r>
              <a:rPr lang="en-US" dirty="0" err="1">
                <a:solidFill>
                  <a:schemeClr val="bg1"/>
                </a:solidFill>
              </a:rPr>
              <a:t>Navegación</a:t>
            </a:r>
            <a:r>
              <a:rPr lang="en-US" dirty="0">
                <a:solidFill>
                  <a:schemeClr val="bg1"/>
                </a:solidFill>
              </a:rPr>
              <a:t> </a:t>
            </a:r>
            <a:r>
              <a:rPr lang="en-US" dirty="0" err="1">
                <a:solidFill>
                  <a:schemeClr val="bg1"/>
                </a:solidFill>
              </a:rPr>
              <a:t>por</a:t>
            </a:r>
            <a:r>
              <a:rPr lang="en-US" dirty="0">
                <a:solidFill>
                  <a:schemeClr val="bg1"/>
                </a:solidFill>
              </a:rPr>
              <a:t> URL</a:t>
            </a:r>
          </a:p>
        </p:txBody>
      </p:sp>
    </p:spTree>
    <p:extLst>
      <p:ext uri="{BB962C8B-B14F-4D97-AF65-F5344CB8AC3E}">
        <p14:creationId xmlns:p14="http://schemas.microsoft.com/office/powerpoint/2010/main" val="40804190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Navegación</a:t>
            </a:r>
            <a:r>
              <a:rPr lang="en-US" dirty="0">
                <a:solidFill>
                  <a:schemeClr val="bg1"/>
                </a:solidFill>
              </a:rPr>
              <a:t> </a:t>
            </a:r>
            <a:r>
              <a:rPr lang="en-US" dirty="0" err="1">
                <a:solidFill>
                  <a:schemeClr val="bg1"/>
                </a:solidFill>
              </a:rPr>
              <a:t>por</a:t>
            </a:r>
            <a:r>
              <a:rPr lang="en-US" dirty="0">
                <a:solidFill>
                  <a:schemeClr val="bg1"/>
                </a:solidFill>
              </a:rPr>
              <a:t> URL</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8125868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a:t>Themes</a:t>
            </a:r>
          </a:p>
        </p:txBody>
      </p:sp>
      <p:pic>
        <p:nvPicPr>
          <p:cNvPr id="3" name="Picture 2"/>
          <p:cNvPicPr>
            <a:picLocks noChangeAspect="1"/>
          </p:cNvPicPr>
          <p:nvPr/>
        </p:nvPicPr>
        <p:blipFill>
          <a:blip r:embed="rId2"/>
          <a:stretch>
            <a:fillRect/>
          </a:stretch>
        </p:blipFill>
        <p:spPr>
          <a:xfrm>
            <a:off x="0" y="1102715"/>
            <a:ext cx="12192000" cy="4677971"/>
          </a:xfrm>
          <a:prstGeom prst="rect">
            <a:avLst/>
          </a:prstGeom>
        </p:spPr>
      </p:pic>
      <p:sp>
        <p:nvSpPr>
          <p:cNvPr id="4" name="Rectangle 3"/>
          <p:cNvSpPr/>
          <p:nvPr/>
        </p:nvSpPr>
        <p:spPr>
          <a:xfrm>
            <a:off x="0" y="6069568"/>
            <a:ext cx="12192000" cy="461665"/>
          </a:xfrm>
          <a:prstGeom prst="rect">
            <a:avLst/>
          </a:prstGeom>
        </p:spPr>
        <p:txBody>
          <a:bodyPr wrap="square">
            <a:spAutoFit/>
          </a:bodyPr>
          <a:lstStyle/>
          <a:p>
            <a:pPr algn="ctr"/>
            <a:r>
              <a:rPr lang="en-US" sz="2400" dirty="0"/>
              <a:t>https://</a:t>
            </a:r>
            <a:r>
              <a:rPr lang="en-US" sz="2400" dirty="0" err="1"/>
              <a:t>developer.xamarin.com</a:t>
            </a:r>
            <a:r>
              <a:rPr lang="en-US" sz="2400" dirty="0"/>
              <a:t>/guides/</a:t>
            </a:r>
            <a:r>
              <a:rPr lang="en-US" sz="2400" dirty="0" err="1"/>
              <a:t>xamarin</a:t>
            </a:r>
            <a:r>
              <a:rPr lang="en-US" sz="2400" dirty="0"/>
              <a:t>-forms/themes/</a:t>
            </a:r>
          </a:p>
        </p:txBody>
      </p:sp>
    </p:spTree>
    <p:extLst>
      <p:ext uri="{BB962C8B-B14F-4D97-AF65-F5344CB8AC3E}">
        <p14:creationId xmlns:p14="http://schemas.microsoft.com/office/powerpoint/2010/main" val="32526240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err="1"/>
              <a:t>DataPages</a:t>
            </a:r>
            <a:endParaRPr lang="en-US" dirty="0"/>
          </a:p>
        </p:txBody>
      </p:sp>
      <p:pic>
        <p:nvPicPr>
          <p:cNvPr id="3" name="Picture 2"/>
          <p:cNvPicPr>
            <a:picLocks noChangeAspect="1"/>
          </p:cNvPicPr>
          <p:nvPr/>
        </p:nvPicPr>
        <p:blipFill>
          <a:blip r:embed="rId2"/>
          <a:stretch>
            <a:fillRect/>
          </a:stretch>
        </p:blipFill>
        <p:spPr>
          <a:xfrm>
            <a:off x="0" y="1096114"/>
            <a:ext cx="12192000" cy="4665773"/>
          </a:xfrm>
          <a:prstGeom prst="rect">
            <a:avLst/>
          </a:prstGeom>
        </p:spPr>
      </p:pic>
      <p:sp>
        <p:nvSpPr>
          <p:cNvPr id="4" name="Rectangle 3"/>
          <p:cNvSpPr/>
          <p:nvPr/>
        </p:nvSpPr>
        <p:spPr>
          <a:xfrm>
            <a:off x="0" y="6044168"/>
            <a:ext cx="12192000" cy="400110"/>
          </a:xfrm>
          <a:prstGeom prst="rect">
            <a:avLst/>
          </a:prstGeom>
        </p:spPr>
        <p:txBody>
          <a:bodyPr wrap="square">
            <a:spAutoFit/>
          </a:bodyPr>
          <a:lstStyle/>
          <a:p>
            <a:pPr algn="ctr"/>
            <a:r>
              <a:rPr lang="en-US" sz="2000" dirty="0"/>
              <a:t>https://</a:t>
            </a:r>
            <a:r>
              <a:rPr lang="en-US" sz="2000" dirty="0" err="1"/>
              <a:t>developer.xamarin.com</a:t>
            </a:r>
            <a:r>
              <a:rPr lang="en-US" sz="2000" dirty="0"/>
              <a:t>/guides/</a:t>
            </a:r>
            <a:r>
              <a:rPr lang="en-US" sz="2000" dirty="0" err="1"/>
              <a:t>xamarin</a:t>
            </a:r>
            <a:r>
              <a:rPr lang="en-US" sz="2000" dirty="0"/>
              <a:t>-forms/</a:t>
            </a:r>
            <a:r>
              <a:rPr lang="en-US" sz="2000" dirty="0" err="1"/>
              <a:t>datapages</a:t>
            </a:r>
            <a:r>
              <a:rPr lang="en-US" sz="2000" dirty="0"/>
              <a:t>/</a:t>
            </a:r>
          </a:p>
        </p:txBody>
      </p:sp>
    </p:spTree>
    <p:extLst>
      <p:ext uri="{BB962C8B-B14F-4D97-AF65-F5344CB8AC3E}">
        <p14:creationId xmlns:p14="http://schemas.microsoft.com/office/powerpoint/2010/main" val="14995911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4A0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DataPages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6100763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Native Embedding</a:t>
            </a:r>
          </a:p>
        </p:txBody>
      </p:sp>
      <p:pic>
        <p:nvPicPr>
          <p:cNvPr id="3" name="Picture 2"/>
          <p:cNvPicPr>
            <a:picLocks noChangeAspect="1"/>
          </p:cNvPicPr>
          <p:nvPr/>
        </p:nvPicPr>
        <p:blipFill>
          <a:blip r:embed="rId3"/>
          <a:stretch>
            <a:fillRect/>
          </a:stretch>
        </p:blipFill>
        <p:spPr>
          <a:xfrm>
            <a:off x="667512" y="1484840"/>
            <a:ext cx="10845800" cy="6858000"/>
          </a:xfrm>
          <a:prstGeom prst="rect">
            <a:avLst/>
          </a:prstGeom>
        </p:spPr>
      </p:pic>
    </p:spTree>
    <p:extLst>
      <p:ext uri="{BB962C8B-B14F-4D97-AF65-F5344CB8AC3E}">
        <p14:creationId xmlns:p14="http://schemas.microsoft.com/office/powerpoint/2010/main" val="1469913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Embedding</a:t>
            </a:r>
          </a:p>
        </p:txBody>
      </p:sp>
      <p:pic>
        <p:nvPicPr>
          <p:cNvPr id="4" name="Nati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0050" y="455084"/>
            <a:ext cx="3543300" cy="5905500"/>
          </a:xfrm>
          <a:prstGeom prst="rect">
            <a:avLst/>
          </a:prstGeom>
        </p:spPr>
      </p:pic>
      <p:pic>
        <p:nvPicPr>
          <p:cNvPr id="6" name="Picture 5"/>
          <p:cNvPicPr>
            <a:picLocks noChangeAspect="1"/>
          </p:cNvPicPr>
          <p:nvPr/>
        </p:nvPicPr>
        <p:blipFill>
          <a:blip r:embed="rId6"/>
          <a:stretch>
            <a:fillRect/>
          </a:stretch>
        </p:blipFill>
        <p:spPr>
          <a:xfrm>
            <a:off x="409575" y="1869821"/>
            <a:ext cx="7400394" cy="3400679"/>
          </a:xfrm>
          <a:prstGeom prst="rect">
            <a:avLst/>
          </a:prstGeom>
        </p:spPr>
      </p:pic>
    </p:spTree>
    <p:extLst>
      <p:ext uri="{BB962C8B-B14F-4D97-AF65-F5344CB8AC3E}">
        <p14:creationId xmlns:p14="http://schemas.microsoft.com/office/powerpoint/2010/main" val="3450295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1106457"/>
          </a:xfrm>
        </p:spPr>
        <p:txBody>
          <a:bodyPr/>
          <a:lstStyle/>
          <a:p>
            <a:pPr marL="0" indent="0" algn="ctr">
              <a:spcAft>
                <a:spcPts val="588"/>
              </a:spcAft>
              <a:buNone/>
            </a:pPr>
            <a:r>
              <a:rPr lang="en-US" sz="2745" dirty="0" err="1">
                <a:gradFill>
                  <a:gsLst>
                    <a:gs pos="2917">
                      <a:schemeClr val="tx1"/>
                    </a:gs>
                    <a:gs pos="30000">
                      <a:schemeClr val="tx1"/>
                    </a:gs>
                  </a:gsLst>
                  <a:lin ang="5400000" scaled="0"/>
                </a:gradFill>
              </a:rPr>
              <a:t>Crear</a:t>
            </a:r>
            <a:r>
              <a:rPr lang="en-US" sz="2745" dirty="0">
                <a:gradFill>
                  <a:gsLst>
                    <a:gs pos="2917">
                      <a:schemeClr val="tx1"/>
                    </a:gs>
                    <a:gs pos="30000">
                      <a:schemeClr val="tx1"/>
                    </a:gs>
                  </a:gsLst>
                  <a:lin ang="5400000" scaled="0"/>
                </a:gradFill>
              </a:rPr>
              <a:t> UIs </a:t>
            </a:r>
            <a:r>
              <a:rPr lang="en-US" sz="2745" dirty="0" err="1">
                <a:gradFill>
                  <a:gsLst>
                    <a:gs pos="2917">
                      <a:schemeClr val="tx1"/>
                    </a:gs>
                    <a:gs pos="30000">
                      <a:schemeClr val="tx1"/>
                    </a:gs>
                  </a:gsLst>
                  <a:lin ang="5400000" scaled="0"/>
                </a:gradFill>
              </a:rPr>
              <a:t>nativas</a:t>
            </a:r>
            <a:r>
              <a:rPr lang="en-US" sz="2745" dirty="0">
                <a:gradFill>
                  <a:gsLst>
                    <a:gs pos="2917">
                      <a:schemeClr val="tx1"/>
                    </a:gs>
                    <a:gs pos="30000">
                      <a:schemeClr val="tx1"/>
                    </a:gs>
                  </a:gsLst>
                  <a:lin ang="5400000" scaled="0"/>
                </a:gradFill>
              </a:rPr>
              <a:t> para iOS, Android, y Windows </a:t>
            </a:r>
          </a:p>
          <a:p>
            <a:pPr marL="0" indent="0" algn="ctr">
              <a:spcAft>
                <a:spcPts val="588"/>
              </a:spcAft>
              <a:buNone/>
            </a:pPr>
            <a:r>
              <a:rPr lang="en-US" sz="2745" dirty="0" err="1">
                <a:gradFill>
                  <a:gsLst>
                    <a:gs pos="2917">
                      <a:schemeClr val="tx1"/>
                    </a:gs>
                    <a:gs pos="30000">
                      <a:schemeClr val="tx1"/>
                    </a:gs>
                  </a:gsLst>
                  <a:lin ang="5400000" scaled="0"/>
                </a:gradFill>
              </a:rPr>
              <a:t>Desde</a:t>
            </a:r>
            <a:r>
              <a:rPr lang="en-US" sz="2745" dirty="0">
                <a:gradFill>
                  <a:gsLst>
                    <a:gs pos="2917">
                      <a:schemeClr val="tx1"/>
                    </a:gs>
                    <a:gs pos="30000">
                      <a:schemeClr val="tx1"/>
                    </a:gs>
                  </a:gsLst>
                  <a:lin ang="5400000" scaled="0"/>
                </a:gradFill>
              </a:rPr>
              <a:t> un </a:t>
            </a:r>
            <a:r>
              <a:rPr lang="en-US" sz="2745" dirty="0" err="1">
                <a:gradFill>
                  <a:gsLst>
                    <a:gs pos="2917">
                      <a:schemeClr val="tx1"/>
                    </a:gs>
                    <a:gs pos="30000">
                      <a:schemeClr val="tx1"/>
                    </a:gs>
                  </a:gsLst>
                  <a:lin ang="5400000" scaled="0"/>
                </a:gradFill>
              </a:rPr>
              <a:t>mismo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archivo</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común</a:t>
            </a: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compartido</a:t>
            </a:r>
            <a:r>
              <a:rPr lang="en-US" sz="2745"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69240" y="366216"/>
            <a:ext cx="11655840" cy="899537"/>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787711" y="1628577"/>
            <a:ext cx="8616577" cy="3600846"/>
          </a:xfrm>
          <a:prstGeom prst="rect">
            <a:avLst/>
          </a:prstGeom>
        </p:spPr>
      </p:pic>
    </p:spTree>
    <p:extLst>
      <p:ext uri="{BB962C8B-B14F-4D97-AF65-F5344CB8AC3E}">
        <p14:creationId xmlns:p14="http://schemas.microsoft.com/office/powerpoint/2010/main" val="4042596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solidFill>
                  <a:schemeClr val="bg1"/>
                </a:solidFill>
              </a:rPr>
              <a:t>Native Embedding</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5070003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Views</a:t>
            </a:r>
          </a:p>
        </p:txBody>
      </p:sp>
      <p:pic>
        <p:nvPicPr>
          <p:cNvPr id="2051" name="Picture 3" descr="An example of using native view declaration with two-way data binding to create a color pick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9239" y="989789"/>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8171234" y="2202805"/>
            <a:ext cx="3751528" cy="2554545"/>
          </a:xfrm>
          <a:prstGeom prst="rect">
            <a:avLst/>
          </a:prstGeom>
        </p:spPr>
        <p:txBody>
          <a:bodyPr wrap="square">
            <a:spAutoFit/>
          </a:bodyPr>
          <a:lstStyle/>
          <a:p>
            <a:pPr algn="ctr"/>
            <a:r>
              <a:rPr lang="es-ES" sz="4000" b="1" dirty="0"/>
              <a:t>Añadir vistas nativas directamente en XAML.</a:t>
            </a:r>
          </a:p>
        </p:txBody>
      </p:sp>
    </p:spTree>
    <p:extLst>
      <p:ext uri="{BB962C8B-B14F-4D97-AF65-F5344CB8AC3E}">
        <p14:creationId xmlns:p14="http://schemas.microsoft.com/office/powerpoint/2010/main" val="269863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solidFill>
                  <a:schemeClr val="bg1"/>
                </a:solidFill>
              </a:rPr>
              <a:t>Native Views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2308760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Specifics</a:t>
            </a:r>
          </a:p>
        </p:txBody>
      </p:sp>
      <p:sp>
        <p:nvSpPr>
          <p:cNvPr id="3" name="Rectangle 1"/>
          <p:cNvSpPr>
            <a:spLocks noChangeArrowheads="1"/>
          </p:cNvSpPr>
          <p:nvPr/>
        </p:nvSpPr>
        <p:spPr bwMode="auto">
          <a:xfrm>
            <a:off x="269239" y="1016031"/>
            <a:ext cx="4289898" cy="1169551"/>
          </a:xfrm>
          <a:prstGeom prst="rect">
            <a:avLst/>
          </a:prstGeom>
          <a:solidFill>
            <a:schemeClr val="tx2">
              <a:lumMod val="95000"/>
              <a:lumOff val="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err="1">
                <a:ln>
                  <a:noFill/>
                </a:ln>
                <a:solidFill>
                  <a:schemeClr val="bg1"/>
                </a:solidFill>
                <a:effectLst/>
                <a:latin typeface="Consolas" panose="020B0609020204030204" pitchFamily="49" charset="0"/>
              </a:rPr>
              <a:t>using</a:t>
            </a:r>
            <a:r>
              <a:rPr kumimoji="0" lang="es-ES" altLang="es-ES" sz="1000" b="0" i="0" u="none" strike="noStrike" cap="none" normalizeH="0" baseline="0" dirty="0">
                <a:ln>
                  <a:noFill/>
                </a:ln>
                <a:solidFill>
                  <a:schemeClr val="bg1"/>
                </a:solidFill>
                <a:effectLst/>
                <a:latin typeface="Consolas" panose="020B0609020204030204" pitchFamily="49" charset="0"/>
              </a:rPr>
              <a:t> </a:t>
            </a:r>
            <a:r>
              <a:rPr kumimoji="0" lang="es-ES" altLang="es-ES" sz="1000" b="0" i="0" u="none" strike="noStrike" cap="none" normalizeH="0" baseline="0" dirty="0" err="1">
                <a:ln>
                  <a:noFill/>
                </a:ln>
                <a:solidFill>
                  <a:schemeClr val="bg1"/>
                </a:solidFill>
                <a:effectLst/>
                <a:latin typeface="Consolas" panose="020B0609020204030204" pitchFamily="49" charset="0"/>
              </a:rPr>
              <a:t>Xamarin.Forms.PlatformConfiguration</a:t>
            </a:r>
            <a:r>
              <a:rPr kumimoji="0" lang="es-ES" altLang="es-ES" sz="1000" b="0" i="0" u="none" strike="noStrike" cap="none" normalizeH="0" baseline="0" dirty="0">
                <a:ln>
                  <a:noFill/>
                </a:ln>
                <a:solidFill>
                  <a:schemeClr val="bg1"/>
                </a:solidFill>
                <a:effectLst/>
                <a:latin typeface="Consolas" panose="020B0609020204030204" pitchFamily="49" charset="0"/>
              </a:rPr>
              <a:t>; </a:t>
            </a:r>
            <a:r>
              <a:rPr kumimoji="0" lang="es-ES" altLang="es-ES" sz="1000" b="0" i="0" u="none" strike="noStrike" cap="none" normalizeH="0" baseline="0" dirty="0" err="1">
                <a:ln>
                  <a:noFill/>
                </a:ln>
                <a:solidFill>
                  <a:schemeClr val="bg1"/>
                </a:solidFill>
                <a:effectLst/>
                <a:latin typeface="Consolas" panose="020B0609020204030204" pitchFamily="49" charset="0"/>
              </a:rPr>
              <a:t>using</a:t>
            </a:r>
            <a:r>
              <a:rPr kumimoji="0" lang="es-ES" altLang="es-ES" sz="1000" b="0" i="0" u="none" strike="noStrike" cap="none" normalizeH="0" baseline="0" dirty="0">
                <a:ln>
                  <a:noFill/>
                </a:ln>
                <a:solidFill>
                  <a:schemeClr val="bg1"/>
                </a:solidFill>
                <a:effectLst/>
                <a:latin typeface="Consolas" panose="020B0609020204030204" pitchFamily="49" charset="0"/>
              </a:rPr>
              <a:t> </a:t>
            </a:r>
            <a:r>
              <a:rPr kumimoji="0" lang="es-ES" altLang="es-ES" sz="1000" b="0" i="0" u="none" strike="noStrike" cap="none" normalizeH="0" baseline="0" dirty="0" err="1">
                <a:ln>
                  <a:noFill/>
                </a:ln>
                <a:solidFill>
                  <a:schemeClr val="bg1"/>
                </a:solidFill>
                <a:effectLst/>
                <a:latin typeface="Consolas" panose="020B0609020204030204" pitchFamily="49" charset="0"/>
              </a:rPr>
              <a:t>Xamarin.Forms.PlatformConfiguration.iOSSpecific</a:t>
            </a:r>
            <a:r>
              <a:rPr kumimoji="0" lang="es-ES" altLang="es-ES" sz="1000" b="0" i="0" u="none" strike="noStrike" cap="none" normalizeH="0" baseline="0" dirty="0">
                <a:ln>
                  <a:noFill/>
                </a:ln>
                <a:solidFill>
                  <a:schemeClr val="bg1"/>
                </a:solidFill>
                <a:effectLst/>
                <a:latin typeface="Consolas" panose="020B0609020204030204" pitchFamily="49" charset="0"/>
              </a:rPr>
              <a:t>; </a:t>
            </a:r>
            <a:br>
              <a:rPr kumimoji="0" lang="es-ES" altLang="es-ES" sz="1000" b="0" i="0" u="none" strike="noStrike" cap="none" normalizeH="0" baseline="0" dirty="0">
                <a:ln>
                  <a:noFill/>
                </a:ln>
                <a:solidFill>
                  <a:schemeClr val="bg1"/>
                </a:solidFill>
                <a:effectLst/>
                <a:latin typeface="Consolas" panose="020B0609020204030204" pitchFamily="49" charset="0"/>
              </a:rPr>
            </a:br>
            <a:r>
              <a:rPr kumimoji="0" lang="es-ES" altLang="es-ES" sz="1000" b="0" i="0" u="none" strike="noStrike" cap="none" normalizeH="0" baseline="0" dirty="0">
                <a:ln>
                  <a:noFill/>
                </a:ln>
                <a:solidFill>
                  <a:schemeClr val="bg1"/>
                </a:solidFill>
                <a:effectLst/>
                <a:latin typeface="Consolas" panose="020B0609020204030204" pitchFamily="49" charset="0"/>
              </a:rPr>
              <a:t>...</a:t>
            </a:r>
            <a:br>
              <a:rPr kumimoji="0" lang="es-ES" altLang="es-ES" sz="1000" b="0" i="0" u="none" strike="noStrike" cap="none" normalizeH="0" baseline="0" dirty="0">
                <a:ln>
                  <a:noFill/>
                </a:ln>
                <a:solidFill>
                  <a:schemeClr val="bg1"/>
                </a:solidFill>
                <a:effectLst/>
                <a:latin typeface="Consolas" panose="020B0609020204030204" pitchFamily="49" charset="0"/>
              </a:rPr>
            </a:br>
            <a:br>
              <a:rPr kumimoji="0" lang="es-ES" altLang="es-ES" sz="1000" b="0" i="0" u="none" strike="noStrike" cap="none" normalizeH="0" baseline="0" dirty="0">
                <a:ln>
                  <a:noFill/>
                </a:ln>
                <a:solidFill>
                  <a:schemeClr val="bg1"/>
                </a:solidFill>
                <a:effectLst/>
                <a:latin typeface="Consolas" panose="020B0609020204030204" pitchFamily="49" charset="0"/>
              </a:rPr>
            </a:br>
            <a:r>
              <a:rPr kumimoji="0" lang="es-ES" altLang="es-ES" sz="1000" b="0" i="0" u="none" strike="noStrike" cap="none" normalizeH="0" baseline="0" dirty="0">
                <a:ln>
                  <a:noFill/>
                </a:ln>
                <a:solidFill>
                  <a:schemeClr val="bg1"/>
                </a:solidFill>
                <a:effectLst/>
                <a:latin typeface="Consolas" panose="020B0609020204030204" pitchFamily="49" charset="0"/>
              </a:rPr>
              <a:t> </a:t>
            </a:r>
            <a:r>
              <a:rPr kumimoji="0" lang="es-ES" altLang="es-ES" sz="1000" b="0" i="0" u="none" strike="noStrike" cap="none" normalizeH="0" baseline="0" dirty="0" err="1">
                <a:ln>
                  <a:noFill/>
                </a:ln>
                <a:solidFill>
                  <a:schemeClr val="bg1"/>
                </a:solidFill>
                <a:effectLst/>
                <a:latin typeface="Consolas" panose="020B0609020204030204" pitchFamily="49" charset="0"/>
              </a:rPr>
              <a:t>boxView.On</a:t>
            </a:r>
            <a:r>
              <a:rPr kumimoji="0" lang="es-ES" altLang="es-ES" sz="1000" b="0" i="0" u="none" strike="noStrike" cap="none" normalizeH="0" baseline="0" dirty="0">
                <a:ln>
                  <a:noFill/>
                </a:ln>
                <a:solidFill>
                  <a:schemeClr val="bg1"/>
                </a:solidFill>
                <a:effectLst/>
                <a:latin typeface="Consolas" panose="020B0609020204030204" pitchFamily="49" charset="0"/>
              </a:rPr>
              <a:t>&lt;iOS&gt;().</a:t>
            </a:r>
            <a:r>
              <a:rPr kumimoji="0" lang="es-ES" altLang="es-ES" sz="1000" b="0" i="0" u="none" strike="noStrike" cap="none" normalizeH="0" baseline="0" dirty="0" err="1">
                <a:ln>
                  <a:noFill/>
                </a:ln>
                <a:solidFill>
                  <a:schemeClr val="bg1"/>
                </a:solidFill>
                <a:effectLst/>
                <a:latin typeface="Consolas" panose="020B0609020204030204" pitchFamily="49" charset="0"/>
              </a:rPr>
              <a:t>UseBlurEffect</a:t>
            </a:r>
            <a:r>
              <a:rPr kumimoji="0" lang="es-ES" altLang="es-ES" sz="1000" b="0" i="0" u="none" strike="noStrike" cap="none" normalizeH="0" baseline="0" dirty="0">
                <a:ln>
                  <a:noFill/>
                </a:ln>
                <a:solidFill>
                  <a:schemeClr val="bg1"/>
                </a:solidFill>
                <a:effectLst/>
                <a:latin typeface="Consolas" panose="020B0609020204030204" pitchFamily="49" charset="0"/>
              </a:rPr>
              <a:t>(</a:t>
            </a:r>
            <a:r>
              <a:rPr kumimoji="0" lang="es-ES" altLang="es-ES" sz="1000" b="0" i="0" u="none" strike="noStrike" cap="none" normalizeH="0" baseline="0" dirty="0" err="1">
                <a:ln>
                  <a:noFill/>
                </a:ln>
                <a:solidFill>
                  <a:schemeClr val="bg1"/>
                </a:solidFill>
                <a:effectLst/>
                <a:latin typeface="Consolas" panose="020B0609020204030204" pitchFamily="49" charset="0"/>
              </a:rPr>
              <a:t>BlurEffectStyle.ExtraLight</a:t>
            </a:r>
            <a:r>
              <a:rPr kumimoji="0" lang="es-ES" altLang="es-ES" sz="1000" b="0" i="0" u="none" strike="noStrike" cap="none" normalizeH="0" baseline="0" dirty="0">
                <a:ln>
                  <a:noFill/>
                </a:ln>
                <a:solidFill>
                  <a:schemeClr val="bg1"/>
                </a:solidFill>
                <a:effectLst/>
                <a:latin typeface="Consolas" panose="020B0609020204030204" pitchFamily="49" charset="0"/>
              </a:rPr>
              <a:t>);</a:t>
            </a:r>
            <a:r>
              <a:rPr kumimoji="0" lang="es-ES" altLang="es-ES" sz="800" b="0" i="0" u="none" strike="noStrike" cap="none" normalizeH="0" baseline="0" dirty="0">
                <a:ln>
                  <a:noFill/>
                </a:ln>
                <a:solidFill>
                  <a:schemeClr val="bg1"/>
                </a:solidFill>
                <a:effectLst/>
                <a:latin typeface="Consolas" panose="020B0609020204030204" pitchFamily="49" charset="0"/>
              </a:rPr>
              <a:t> </a:t>
            </a:r>
            <a:endParaRPr kumimoji="0" lang="es-ES" altLang="es-ES" sz="1800" b="0" i="0" u="none" strike="noStrike" cap="none" normalizeH="0" baseline="0" dirty="0">
              <a:ln>
                <a:noFill/>
              </a:ln>
              <a:solidFill>
                <a:schemeClr val="bg1"/>
              </a:solidFill>
              <a:effectLst/>
              <a:latin typeface="Consolas" panose="020B0609020204030204" pitchFamily="49" charset="0"/>
            </a:endParaRPr>
          </a:p>
        </p:txBody>
      </p:sp>
      <p:pic>
        <p:nvPicPr>
          <p:cNvPr id="1029" name="Picture 5" descr="https://developer.xamarin.com/guides/xamarin-forms/user-interface/platform-specifics/consuming/Images/blur-eff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5594"/>
            <a:ext cx="12192000" cy="407511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894416" y="1016031"/>
            <a:ext cx="7028346" cy="646331"/>
          </a:xfrm>
          <a:prstGeom prst="rect">
            <a:avLst/>
          </a:prstGeom>
        </p:spPr>
        <p:txBody>
          <a:bodyPr wrap="square">
            <a:spAutoFit/>
          </a:bodyPr>
          <a:lstStyle/>
          <a:p>
            <a:r>
              <a:rPr lang="es-ES" b="1" dirty="0"/>
              <a:t>Permiten ejecutar características específicas de una plataforma sin necesidad de </a:t>
            </a:r>
            <a:r>
              <a:rPr lang="es-ES" b="1" dirty="0" err="1"/>
              <a:t>custom</a:t>
            </a:r>
            <a:r>
              <a:rPr lang="es-ES" b="1" dirty="0"/>
              <a:t> </a:t>
            </a:r>
            <a:r>
              <a:rPr lang="es-ES" b="1" dirty="0" err="1"/>
              <a:t>renders</a:t>
            </a:r>
            <a:r>
              <a:rPr lang="es-ES" b="1" dirty="0"/>
              <a:t> o efectos.</a:t>
            </a:r>
          </a:p>
        </p:txBody>
      </p:sp>
    </p:spTree>
    <p:extLst>
      <p:ext uri="{BB962C8B-B14F-4D97-AF65-F5344CB8AC3E}">
        <p14:creationId xmlns:p14="http://schemas.microsoft.com/office/powerpoint/2010/main" val="1094004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a:solidFill>
                  <a:schemeClr val="bg1"/>
                </a:solidFill>
              </a:rPr>
              <a:t>Platform Specifics</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6372208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cxnSp>
        <p:nvCxnSpPr>
          <p:cNvPr id="6" name="Straight Connector 5"/>
          <p:cNvCxnSpPr>
            <a:cxnSpLocks/>
          </p:cNvCxnSpPr>
          <p:nvPr/>
        </p:nvCxnSpPr>
        <p:spPr>
          <a:xfrm>
            <a:off x="5894215" y="2679806"/>
            <a:ext cx="54207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894216" y="3046414"/>
            <a:ext cx="6416309" cy="2308324"/>
          </a:xfrm>
          <a:prstGeom prst="rect">
            <a:avLst/>
          </a:prstGeom>
        </p:spPr>
        <p:txBody>
          <a:bodyPr wrap="square" lIns="146284">
            <a:spAutoFit/>
          </a:bodyPr>
          <a:lstStyle/>
          <a:p>
            <a:pPr defTabSz="932148">
              <a:lnSpc>
                <a:spcPct val="150000"/>
              </a:lnSpc>
              <a:spcBef>
                <a:spcPct val="0"/>
              </a:spcBef>
              <a:defRPr/>
            </a:pP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Desarrollado</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por</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Samsung</a:t>
            </a:r>
          </a:p>
          <a:p>
            <a:pPr defTabSz="932148">
              <a:lnSpc>
                <a:spcPct val="150000"/>
              </a:lnSpc>
              <a:spcBef>
                <a:spcPct val="0"/>
              </a:spcBef>
              <a:defRPr/>
            </a:pP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Basado</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en</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OSS .NET Core </a:t>
            </a:r>
          </a:p>
          <a:p>
            <a:pPr defTabSz="932148">
              <a:lnSpc>
                <a:spcPct val="150000"/>
              </a:lnSpc>
              <a:spcBef>
                <a:spcPct val="0"/>
              </a:spcBef>
              <a:defRPr/>
            </a:pP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Se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utiliza</a:t>
            </a:r>
            <a:r>
              <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rPr>
              <a:t> </a:t>
            </a:r>
            <a:r>
              <a:rPr lang="en-US" sz="3200" spc="-101" dirty="0" err="1">
                <a:ln w="3175">
                  <a:noFill/>
                </a:ln>
                <a:gradFill>
                  <a:gsLst>
                    <a:gs pos="8000">
                      <a:srgbClr val="FFFFFF"/>
                    </a:gs>
                    <a:gs pos="21239">
                      <a:srgbClr val="FFFFFF"/>
                    </a:gs>
                  </a:gsLst>
                  <a:lin ang="5400000" scaled="0"/>
                </a:gradFill>
                <a:cs typeface="Segoe ui light (Headings)"/>
                <a:sym typeface="Wingdings" panose="05000000000000000000" pitchFamily="2" charset="2"/>
              </a:rPr>
              <a:t>Xamarin.Forms</a:t>
            </a:r>
            <a:endParaRPr lang="en-US" sz="3200" spc="-101" dirty="0">
              <a:ln w="3175">
                <a:noFill/>
              </a:ln>
              <a:gradFill>
                <a:gsLst>
                  <a:gs pos="8000">
                    <a:srgbClr val="FFFFFF"/>
                  </a:gs>
                  <a:gs pos="21239">
                    <a:srgbClr val="FFFFFF"/>
                  </a:gs>
                </a:gsLst>
                <a:lin ang="5400000" scaled="0"/>
              </a:gradFill>
              <a:cs typeface="Segoe ui light (Headings)"/>
              <a:sym typeface="Wingdings" panose="05000000000000000000" pitchFamily="2" charset="2"/>
            </a:endParaRPr>
          </a:p>
        </p:txBody>
      </p:sp>
      <p:sp>
        <p:nvSpPr>
          <p:cNvPr id="15" name="TextBox 14"/>
          <p:cNvSpPr txBox="1"/>
          <p:nvPr/>
        </p:nvSpPr>
        <p:spPr>
          <a:xfrm>
            <a:off x="5785024" y="5899983"/>
            <a:ext cx="3454072"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gradFill>
                  <a:gsLst>
                    <a:gs pos="8000">
                      <a:srgbClr val="FFFFFF"/>
                    </a:gs>
                    <a:gs pos="21239">
                      <a:srgbClr val="FFFFFF"/>
                    </a:gs>
                  </a:gsLst>
                  <a:lin ang="5400000" scaled="0"/>
                </a:gradFill>
                <a:latin typeface="Segoe UI Light"/>
              </a:rPr>
              <a:t>www.aka.ms/tizen </a:t>
            </a:r>
          </a:p>
        </p:txBody>
      </p:sp>
      <p:pic>
        <p:nvPicPr>
          <p:cNvPr id="3" name="Picture 2"/>
          <p:cNvPicPr>
            <a:picLocks noChangeAspect="1"/>
          </p:cNvPicPr>
          <p:nvPr/>
        </p:nvPicPr>
        <p:blipFill>
          <a:blip r:embed="rId3"/>
          <a:stretch>
            <a:fillRect/>
          </a:stretch>
        </p:blipFill>
        <p:spPr>
          <a:xfrm>
            <a:off x="52913" y="1626010"/>
            <a:ext cx="6072657" cy="2988249"/>
          </a:xfrm>
          <a:prstGeom prst="rect">
            <a:avLst/>
          </a:prstGeom>
        </p:spPr>
      </p:pic>
      <p:sp>
        <p:nvSpPr>
          <p:cNvPr id="9" name="TextBox 8"/>
          <p:cNvSpPr txBox="1"/>
          <p:nvPr/>
        </p:nvSpPr>
        <p:spPr>
          <a:xfrm>
            <a:off x="5785024" y="1182586"/>
            <a:ext cx="5350095" cy="1591205"/>
          </a:xfrm>
          <a:prstGeom prst="rect">
            <a:avLst/>
          </a:prstGeom>
          <a:noFill/>
        </p:spPr>
        <p:txBody>
          <a:bodyPr wrap="square" lIns="182880" tIns="146304" rIns="182880" bIns="146304" rtlCol="0">
            <a:spAutoFit/>
          </a:bodyPr>
          <a:lstStyle/>
          <a:p>
            <a:pPr>
              <a:lnSpc>
                <a:spcPct val="90000"/>
              </a:lnSpc>
              <a:spcAft>
                <a:spcPts val="600"/>
              </a:spcAft>
            </a:pPr>
            <a:r>
              <a:rPr lang="en-US" sz="4400" dirty="0" err="1">
                <a:gradFill>
                  <a:gsLst>
                    <a:gs pos="2917">
                      <a:schemeClr val="tx1"/>
                    </a:gs>
                    <a:gs pos="30000">
                      <a:schemeClr val="tx1"/>
                    </a:gs>
                  </a:gsLst>
                  <a:lin ang="5400000" scaled="0"/>
                </a:gradFill>
                <a:latin typeface="+mj-lt"/>
              </a:rPr>
              <a:t>Tizen</a:t>
            </a:r>
            <a:r>
              <a:rPr lang="en-US" sz="4400" dirty="0">
                <a:gradFill>
                  <a:gsLst>
                    <a:gs pos="2917">
                      <a:schemeClr val="tx1"/>
                    </a:gs>
                    <a:gs pos="30000">
                      <a:schemeClr val="tx1"/>
                    </a:gs>
                  </a:gsLst>
                  <a:lin ang="5400000" scaled="0"/>
                </a:gradFill>
                <a:latin typeface="+mj-lt"/>
              </a:rPr>
              <a:t> .NET </a:t>
            </a:r>
          </a:p>
          <a:p>
            <a:pPr>
              <a:lnSpc>
                <a:spcPct val="90000"/>
              </a:lnSpc>
              <a:spcAft>
                <a:spcPts val="600"/>
              </a:spcAft>
            </a:pPr>
            <a:r>
              <a:rPr lang="en-US" sz="4400" dirty="0">
                <a:gradFill>
                  <a:gsLst>
                    <a:gs pos="2917">
                      <a:schemeClr val="tx1"/>
                    </a:gs>
                    <a:gs pos="30000">
                      <a:schemeClr val="tx1"/>
                    </a:gs>
                  </a:gsLst>
                  <a:lin ang="5400000" scaled="0"/>
                </a:gradFill>
                <a:latin typeface="+mj-lt"/>
              </a:rPr>
              <a:t>Developer Preview</a:t>
            </a:r>
          </a:p>
        </p:txBody>
      </p:sp>
    </p:spTree>
    <p:extLst>
      <p:ext uri="{BB962C8B-B14F-4D97-AF65-F5344CB8AC3E}">
        <p14:creationId xmlns:p14="http://schemas.microsoft.com/office/powerpoint/2010/main" val="250742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1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600"/>
                                        <p:tgtEl>
                                          <p:spTgt spid="7">
                                            <p:txEl>
                                              <p:pRg st="0" end="0"/>
                                            </p:txEl>
                                          </p:spTgt>
                                        </p:tgtEl>
                                      </p:cBhvr>
                                    </p:animEffect>
                                  </p:childTnLst>
                                </p:cTn>
                              </p:par>
                              <p:par>
                                <p:cTn id="11" presetID="10" presetClass="entr" presetSubtype="0" fill="hold" grpId="0" nodeType="withEffect">
                                  <p:stCondLst>
                                    <p:cond delay="115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600"/>
                                        <p:tgtEl>
                                          <p:spTgt spid="7">
                                            <p:txEl>
                                              <p:pRg st="1" end="1"/>
                                            </p:txEl>
                                          </p:spTgt>
                                        </p:tgtEl>
                                      </p:cBhvr>
                                    </p:animEffect>
                                  </p:childTnLst>
                                </p:cTn>
                              </p:par>
                              <p:par>
                                <p:cTn id="14" presetID="10" presetClass="entr" presetSubtype="0" fill="hold" grpId="0" nodeType="withEffect">
                                  <p:stCondLst>
                                    <p:cond delay="115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600"/>
                                        <p:tgtEl>
                                          <p:spTgt spid="7">
                                            <p:txEl>
                                              <p:pRg st="2" end="2"/>
                                            </p:txEl>
                                          </p:spTgt>
                                        </p:tgtEl>
                                      </p:cBhvr>
                                    </p:animEffect>
                                  </p:childTnLst>
                                </p:cTn>
                              </p:par>
                            </p:childTnLst>
                          </p:cTn>
                        </p:par>
                        <p:par>
                          <p:cTn id="17" fill="hold">
                            <p:stCondLst>
                              <p:cond delay="1750"/>
                            </p:stCondLst>
                            <p:childTnLst>
                              <p:par>
                                <p:cTn id="18" presetID="10" presetClass="entr" presetSubtype="0" fill="hold" grpId="0" nodeType="after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600"/>
                                        <p:tgtEl>
                                          <p:spTgt spid="15"/>
                                        </p:tgtEl>
                                      </p:cBhvr>
                                    </p:animEffect>
                                  </p:childTnLst>
                                </p:cTn>
                              </p:par>
                              <p:par>
                                <p:cTn id="21" presetID="35" presetClass="path" presetSubtype="0" decel="100000" fill="hold" grpId="1" nodeType="withEffect">
                                  <p:stCondLst>
                                    <p:cond delay="50"/>
                                  </p:stCondLst>
                                  <p:childTnLst>
                                    <p:animMotion origin="layout" path="M -0.05547 0.00024 L 4.16667E-6 0.00024 " pathEditMode="relative" rAng="0" ptsTypes="AA">
                                      <p:cBhvr>
                                        <p:cTn id="22" dur="800" fill="hold"/>
                                        <p:tgtEl>
                                          <p:spTgt spid="15"/>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Tizen</a:t>
            </a:r>
            <a:r>
              <a:rPr lang="en-US" dirty="0"/>
              <a:t> .NET Developer Preview</a:t>
            </a:r>
          </a:p>
        </p:txBody>
      </p:sp>
      <p:sp>
        <p:nvSpPr>
          <p:cNvPr id="3" name="Text Placeholder 2"/>
          <p:cNvSpPr>
            <a:spLocks noGrp="1"/>
          </p:cNvSpPr>
          <p:nvPr>
            <p:ph type="body" sz="quarter" idx="10"/>
          </p:nvPr>
        </p:nvSpPr>
        <p:spPr>
          <a:xfrm>
            <a:off x="269240" y="1189178"/>
            <a:ext cx="11653523" cy="1834348"/>
          </a:xfrm>
        </p:spPr>
        <p:txBody>
          <a:bodyPr/>
          <a:lstStyle/>
          <a:p>
            <a:pPr marL="571500" indent="-571500">
              <a:buFont typeface="Arial" panose="020B0604020202020204" pitchFamily="34" charset="0"/>
              <a:buChar char="•"/>
            </a:pPr>
            <a:r>
              <a:rPr lang="en-US" sz="2800" dirty="0" err="1">
                <a:latin typeface="+mn-lt"/>
              </a:rPr>
              <a:t>Extensión</a:t>
            </a:r>
            <a:r>
              <a:rPr lang="en-US" sz="2800" dirty="0">
                <a:latin typeface="+mn-lt"/>
              </a:rPr>
              <a:t> para VS 2017</a:t>
            </a:r>
          </a:p>
          <a:p>
            <a:pPr marL="571500" indent="-571500">
              <a:buFont typeface="Arial" panose="020B0604020202020204" pitchFamily="34" charset="0"/>
              <a:buChar char="•"/>
            </a:pPr>
            <a:r>
              <a:rPr lang="en-US" sz="2800" dirty="0" err="1">
                <a:latin typeface="+mn-lt"/>
              </a:rPr>
              <a:t>Plantillas</a:t>
            </a:r>
            <a:r>
              <a:rPr lang="en-US" sz="2800" dirty="0">
                <a:latin typeface="+mn-lt"/>
              </a:rPr>
              <a:t> y </a:t>
            </a:r>
            <a:r>
              <a:rPr lang="en-US" sz="2800" dirty="0" err="1">
                <a:latin typeface="+mn-lt"/>
              </a:rPr>
              <a:t>emulador</a:t>
            </a:r>
            <a:endParaRPr lang="en-US" sz="2800" dirty="0">
              <a:latin typeface="+mn-lt"/>
            </a:endParaRPr>
          </a:p>
          <a:p>
            <a:pPr marL="571500" indent="-571500">
              <a:buFont typeface="Arial" panose="020B0604020202020204" pitchFamily="34" charset="0"/>
              <a:buChar char="•"/>
            </a:pPr>
            <a:r>
              <a:rPr lang="en-US" sz="2400" dirty="0" err="1">
                <a:latin typeface="+mn-lt"/>
              </a:rPr>
              <a:t>Corre</a:t>
            </a:r>
            <a:r>
              <a:rPr lang="en-US" sz="2400" dirty="0">
                <a:latin typeface="+mn-lt"/>
              </a:rPr>
              <a:t> </a:t>
            </a:r>
            <a:r>
              <a:rPr lang="en-US" sz="2400" dirty="0" err="1">
                <a:latin typeface="+mn-lt"/>
              </a:rPr>
              <a:t>en</a:t>
            </a:r>
            <a:r>
              <a:rPr lang="en-US" sz="2400" dirty="0">
                <a:latin typeface="+mn-lt"/>
              </a:rPr>
              <a:t> </a:t>
            </a:r>
            <a:r>
              <a:rPr lang="en-US" sz="2400" dirty="0" err="1">
                <a:latin typeface="+mn-lt"/>
              </a:rPr>
              <a:t>más</a:t>
            </a:r>
            <a:r>
              <a:rPr lang="en-US" sz="2400" dirty="0">
                <a:latin typeface="+mn-lt"/>
              </a:rPr>
              <a:t> de 50 mill. de </a:t>
            </a:r>
            <a:r>
              <a:rPr lang="en-US" sz="2400" dirty="0" err="1">
                <a:latin typeface="+mn-lt"/>
              </a:rPr>
              <a:t>dispositivos</a:t>
            </a:r>
            <a:endParaRPr lang="en-US" sz="2400" dirty="0">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0583" y="3268760"/>
            <a:ext cx="6804986" cy="403914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5168" y="3243908"/>
            <a:ext cx="6512787" cy="40640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77835" y="88754"/>
            <a:ext cx="2803496" cy="2610835"/>
          </a:xfrm>
          <a:prstGeom prst="rect">
            <a:avLst/>
          </a:prstGeom>
        </p:spPr>
      </p:pic>
    </p:spTree>
    <p:extLst>
      <p:ext uri="{BB962C8B-B14F-4D97-AF65-F5344CB8AC3E}">
        <p14:creationId xmlns:p14="http://schemas.microsoft.com/office/powerpoint/2010/main" val="882013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5665" y="2029384"/>
            <a:ext cx="4277104" cy="2799232"/>
          </a:xfrm>
        </p:spPr>
        <p:txBody>
          <a:bodyPr/>
          <a:lstStyle/>
          <a:p>
            <a:r>
              <a:rPr lang="en-US" dirty="0" err="1">
                <a:solidFill>
                  <a:schemeClr val="bg1"/>
                </a:solidFill>
              </a:rPr>
              <a:t>Tizen</a:t>
            </a:r>
            <a:br>
              <a:rPr lang="en-US" dirty="0">
                <a:solidFill>
                  <a:schemeClr val="bg1"/>
                </a:solidFill>
              </a:rPr>
            </a:br>
            <a:br>
              <a:rPr lang="en-US" dirty="0">
                <a:solidFill>
                  <a:schemeClr val="bg1"/>
                </a:solidFill>
              </a:rPr>
            </a:br>
            <a:r>
              <a:rPr lang="en-US" dirty="0">
                <a:solidFill>
                  <a:schemeClr val="bg1"/>
                </a:solidFill>
              </a:rPr>
              <a:t>Demo</a:t>
            </a:r>
          </a:p>
        </p:txBody>
      </p:sp>
    </p:spTree>
    <p:extLst>
      <p:ext uri="{BB962C8B-B14F-4D97-AF65-F5344CB8AC3E}">
        <p14:creationId xmlns:p14="http://schemas.microsoft.com/office/powerpoint/2010/main" val="14636062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9926" y="2724539"/>
            <a:ext cx="3499642" cy="1959429"/>
          </a:xfrm>
        </p:spPr>
        <p:txBody>
          <a:bodyPr/>
          <a:lstStyle/>
          <a:p>
            <a:pPr algn="ctr"/>
            <a:r>
              <a:rPr lang="es-ES" dirty="0" err="1"/>
              <a:t>One</a:t>
            </a:r>
            <a:r>
              <a:rPr lang="es-ES" dirty="0"/>
              <a:t> more </a:t>
            </a:r>
            <a:r>
              <a:rPr lang="es-ES" dirty="0" err="1"/>
              <a:t>thing</a:t>
            </a:r>
            <a:r>
              <a:rPr lang="es-ES" dirty="0"/>
              <a:t>…</a:t>
            </a:r>
          </a:p>
        </p:txBody>
      </p:sp>
      <p:pic>
        <p:nvPicPr>
          <p:cNvPr id="4" name="Imagen 3"/>
          <p:cNvPicPr>
            <a:picLocks noChangeAspect="1"/>
          </p:cNvPicPr>
          <p:nvPr/>
        </p:nvPicPr>
        <p:blipFill>
          <a:blip r:embed="rId2"/>
          <a:stretch>
            <a:fillRect/>
          </a:stretch>
        </p:blipFill>
        <p:spPr>
          <a:xfrm>
            <a:off x="4040155" y="0"/>
            <a:ext cx="8151845" cy="6858524"/>
          </a:xfrm>
          <a:prstGeom prst="rect">
            <a:avLst/>
          </a:prstGeom>
        </p:spPr>
      </p:pic>
    </p:spTree>
    <p:extLst>
      <p:ext uri="{BB962C8B-B14F-4D97-AF65-F5344CB8AC3E}">
        <p14:creationId xmlns:p14="http://schemas.microsoft.com/office/powerpoint/2010/main" val="2109016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tx1"/>
                </a:solidFill>
              </a:rPr>
              <a:t>10 </a:t>
            </a:r>
            <a:r>
              <a:rPr lang="en-US" sz="7646" spc="0" dirty="0" err="1">
                <a:solidFill>
                  <a:schemeClr val="tx1"/>
                </a:solidFill>
              </a:rPr>
              <a:t>Minutos</a:t>
            </a:r>
            <a:r>
              <a:rPr lang="en-US" sz="7646" spc="0" dirty="0">
                <a:solidFill>
                  <a:schemeClr val="tx1"/>
                </a:solidFill>
              </a:rPr>
              <a:t> de </a:t>
            </a:r>
            <a:r>
              <a:rPr lang="en-US" sz="7646" spc="0" dirty="0" err="1">
                <a:solidFill>
                  <a:schemeClr val="tx1"/>
                </a:solidFill>
              </a:rPr>
              <a:t>descanso</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Javier</a:t>
            </a:r>
          </a:p>
          <a:p>
            <a:r>
              <a:rPr lang="en-US" sz="1961" dirty="0">
                <a:cs typeface="Arial"/>
              </a:rPr>
              <a:t>Suárez Ruiz</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3408492" cy="416635"/>
            </a:xfrm>
            <a:prstGeom prst="rect">
              <a:avLst/>
            </a:prstGeom>
            <a:noFill/>
          </p:spPr>
          <p:txBody>
            <a:bodyPr wrap="square" rtlCol="0">
              <a:spAutoFit/>
            </a:bodyPr>
            <a:lstStyle/>
            <a:p>
              <a:pPr>
                <a:lnSpc>
                  <a:spcPct val="130000"/>
                </a:lnSpc>
              </a:pPr>
              <a:r>
                <a:rPr lang="en-US" sz="1765" dirty="0">
                  <a:latin typeface="+mj-lt"/>
                  <a:cs typeface="Arial"/>
                </a:rPr>
                <a:t>javiersuarezruiz@hotmail.com</a:t>
              </a:r>
            </a:p>
          </p:txBody>
        </p:sp>
        <p:sp>
          <p:nvSpPr>
            <p:cNvPr id="11" name="TextBox 10"/>
            <p:cNvSpPr txBox="1"/>
            <p:nvPr/>
          </p:nvSpPr>
          <p:spPr>
            <a:xfrm>
              <a:off x="5080239" y="5935662"/>
              <a:ext cx="4002613" cy="386483"/>
            </a:xfrm>
            <a:prstGeom prst="rect">
              <a:avLst/>
            </a:prstGeom>
            <a:noFill/>
          </p:spPr>
          <p:txBody>
            <a:bodyPr wrap="square" rtlCol="0">
              <a:spAutoFit/>
            </a:bodyPr>
            <a:lstStyle/>
            <a:p>
              <a:pPr algn="ctr">
                <a:lnSpc>
                  <a:spcPct val="130000"/>
                </a:lnSpc>
              </a:pPr>
              <a:r>
                <a:rPr lang="en-US" sz="1600" dirty="0">
                  <a:latin typeface="+mj-lt"/>
                  <a:cs typeface="Arial"/>
                </a:rPr>
                <a:t>https://javiersuarezruiz.wordpress.com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a:t>
              </a:r>
              <a:r>
                <a:rPr lang="en-US" sz="1765" dirty="0" err="1">
                  <a:latin typeface="+mj-lt"/>
                  <a:cs typeface="Arial"/>
                </a:rPr>
                <a:t>jsuarezruiz</a:t>
              </a:r>
              <a:endParaRPr lang="en-US" sz="1765" dirty="0">
                <a:latin typeface="+mj-lt"/>
                <a:cs typeface="Arial"/>
              </a:endParaRPr>
            </a:p>
          </p:txBody>
        </p:sp>
      </p:grpSp>
    </p:spTree>
    <p:extLst>
      <p:ext uri="{BB962C8B-B14F-4D97-AF65-F5344CB8AC3E}">
        <p14:creationId xmlns:p14="http://schemas.microsoft.com/office/powerpoint/2010/main" val="10458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999919" y="5167871"/>
            <a:ext cx="4503134" cy="969240"/>
          </a:xfrm>
        </p:spPr>
        <p:txBody>
          <a:bodyPr/>
          <a:lstStyle/>
          <a:p>
            <a:pPr algn="ctr">
              <a:lnSpc>
                <a:spcPct val="100000"/>
              </a:lnSpc>
            </a:pPr>
            <a:r>
              <a:rPr lang="en-US" sz="2549" dirty="0" err="1">
                <a:solidFill>
                  <a:schemeClr val="tx1"/>
                </a:solidFill>
                <a:latin typeface="+mn-lt"/>
              </a:rPr>
              <a:t>Enfoque</a:t>
            </a:r>
            <a:r>
              <a:rPr lang="en-US" sz="2549" dirty="0">
                <a:solidFill>
                  <a:schemeClr val="tx1"/>
                </a:solidFill>
                <a:latin typeface="+mn-lt"/>
              </a:rPr>
              <a:t> </a:t>
            </a:r>
            <a:r>
              <a:rPr lang="en-US" sz="2549" dirty="0" err="1">
                <a:solidFill>
                  <a:schemeClr val="tx1"/>
                </a:solidFill>
                <a:latin typeface="+mn-lt"/>
              </a:rPr>
              <a:t>tradicional</a:t>
            </a:r>
            <a:r>
              <a:rPr lang="en-US" sz="2549" dirty="0">
                <a:solidFill>
                  <a:schemeClr val="tx1"/>
                </a:solidFill>
                <a:latin typeface="+mn-lt"/>
              </a:rPr>
              <a:t> de Xamarin</a:t>
            </a:r>
          </a:p>
        </p:txBody>
      </p:sp>
      <p:sp>
        <p:nvSpPr>
          <p:cNvPr id="4" name="Text Placeholder 3"/>
          <p:cNvSpPr>
            <a:spLocks noGrp="1"/>
          </p:cNvSpPr>
          <p:nvPr>
            <p:ph type="body" sz="quarter" idx="11"/>
          </p:nvPr>
        </p:nvSpPr>
        <p:spPr>
          <a:xfrm>
            <a:off x="6548881" y="5167871"/>
            <a:ext cx="4494575" cy="1361527"/>
          </a:xfrm>
        </p:spPr>
        <p:txBody>
          <a:bodyPr/>
          <a:lstStyle/>
          <a:p>
            <a:pPr algn="ctr">
              <a:lnSpc>
                <a:spcPct val="100000"/>
              </a:lnSpc>
            </a:pPr>
            <a:r>
              <a:rPr lang="en-US" sz="2549" dirty="0">
                <a:solidFill>
                  <a:schemeClr val="tx1"/>
                </a:solidFill>
                <a:latin typeface="+mn-lt"/>
              </a:rPr>
              <a:t>Con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err="1">
                <a:solidFill>
                  <a:schemeClr val="tx1"/>
                </a:solidFill>
              </a:rPr>
              <a:t>Más</a:t>
            </a:r>
            <a:r>
              <a:rPr lang="en-US" sz="2549" dirty="0">
                <a:solidFill>
                  <a:schemeClr val="tx1"/>
                </a:solidFill>
              </a:rPr>
              <a:t> </a:t>
            </a:r>
            <a:r>
              <a:rPr lang="en-US" sz="2549" dirty="0" err="1">
                <a:solidFill>
                  <a:schemeClr val="tx1"/>
                </a:solidFill>
              </a:rPr>
              <a:t>código</a:t>
            </a:r>
            <a:r>
              <a:rPr lang="en-US" sz="2549" dirty="0">
                <a:solidFill>
                  <a:schemeClr val="tx1"/>
                </a:solidFill>
              </a:rPr>
              <a:t> </a:t>
            </a:r>
            <a:r>
              <a:rPr lang="en-US" sz="2549" dirty="0" err="1">
                <a:solidFill>
                  <a:schemeClr val="tx1"/>
                </a:solidFill>
              </a:rPr>
              <a:t>compartido</a:t>
            </a:r>
            <a:r>
              <a:rPr lang="en-US" sz="2549" dirty="0">
                <a:solidFill>
                  <a:schemeClr val="tx1"/>
                </a:solidFill>
              </a:rPr>
              <a:t>, </a:t>
            </a:r>
            <a:r>
              <a:rPr lang="en-US" sz="2549" dirty="0" err="1">
                <a:solidFill>
                  <a:schemeClr val="tx1"/>
                </a:solidFill>
              </a:rPr>
              <a:t>todo</a:t>
            </a:r>
            <a:r>
              <a:rPr lang="en-US" sz="2549" dirty="0">
                <a:solidFill>
                  <a:schemeClr val="tx1"/>
                </a:solidFill>
              </a:rPr>
              <a:t> </a:t>
            </a:r>
            <a:r>
              <a:rPr lang="en-US" sz="2549" dirty="0" err="1">
                <a:solidFill>
                  <a:schemeClr val="tx1"/>
                </a:solidFill>
              </a:rPr>
              <a:t>nativo</a:t>
            </a:r>
            <a:endParaRPr lang="en-US" sz="2549" dirty="0">
              <a:solidFill>
                <a:schemeClr val="tx1"/>
              </a:solidFill>
            </a:endParaRP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347584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a:t>
            </a:r>
            <a:r>
              <a:rPr lang="en-US" sz="2745" dirty="0" err="1">
                <a:solidFill>
                  <a:schemeClr val="tx1"/>
                </a:solidFill>
                <a:latin typeface="+mj-lt"/>
              </a:rPr>
              <a:t>páginas</a:t>
            </a:r>
            <a:r>
              <a:rPr lang="en-US" sz="2745" dirty="0">
                <a:solidFill>
                  <a:schemeClr val="tx1"/>
                </a:solidFill>
                <a:latin typeface="+mj-lt"/>
              </a:rPr>
              <a:t>, layouts, y </a:t>
            </a:r>
            <a:r>
              <a:rPr lang="en-US" sz="2745" dirty="0" err="1">
                <a:solidFill>
                  <a:schemeClr val="tx1"/>
                </a:solidFill>
                <a:latin typeface="+mj-lt"/>
              </a:rPr>
              <a:t>controles</a:t>
            </a:r>
            <a:endParaRPr lang="en-US" sz="2745" dirty="0">
              <a:solidFill>
                <a:schemeClr val="tx1"/>
              </a:solidFill>
              <a:latin typeface="+mj-lt"/>
            </a:endParaRPr>
          </a:p>
          <a:p>
            <a:pPr marL="0" indent="0"/>
            <a:r>
              <a:rPr lang="en-US" sz="2745" dirty="0">
                <a:solidFill>
                  <a:schemeClr val="tx1"/>
                </a:solidFill>
                <a:latin typeface="+mj-lt"/>
              </a:rPr>
              <a:t>      </a:t>
            </a:r>
            <a:r>
              <a:rPr lang="en-US" sz="2353" dirty="0">
                <a:solidFill>
                  <a:schemeClr val="bg2">
                    <a:lumMod val="50000"/>
                  </a:schemeClr>
                </a:solidFill>
                <a:latin typeface="+mj-lt"/>
              </a:rPr>
              <a:t>(code behind o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err="1">
                <a:solidFill>
                  <a:schemeClr val="tx1"/>
                </a:solidFill>
                <a:latin typeface="+mj-lt"/>
              </a:rPr>
              <a:t>Navegación</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API de </a:t>
            </a:r>
            <a:r>
              <a:rPr lang="en-US" sz="2745" dirty="0" err="1">
                <a:solidFill>
                  <a:schemeClr val="tx1"/>
                </a:solidFill>
                <a:latin typeface="+mj-lt"/>
              </a:rPr>
              <a:t>animaciones</a:t>
            </a:r>
            <a:endParaRPr lang="en-US" sz="2745" dirty="0">
              <a:solidFill>
                <a:schemeClr val="tx1"/>
              </a:solidFill>
              <a:latin typeface="+mj-lt"/>
            </a:endParaRP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sz="4400" b="0"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400" dirty="0" err="1">
                <a:solidFill>
                  <a:schemeClr val="tx1"/>
                </a:solidFill>
              </a:rPr>
              <a:t>Páginas</a:t>
            </a:r>
            <a:endParaRPr lang="en-US" sz="4400" dirty="0">
              <a:solidFill>
                <a:schemeClr val="tx1"/>
              </a:solidFill>
            </a:endParaRP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450099355"/>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odule xmlns="EEE5B532-0FC6-42A2-92D4-EABE09DEBFCC" xsi:nil="true"/>
    <Status xmlns="EEE5B532-0FC6-42A2-92D4-EABE09DEBFCC">Final</Status>
    <Content_x0020_Type xmlns="EEE5B532-0FC6-42A2-92D4-EABE09DEBFCC">Slide Presentation</Content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A91A40830EBD43BE524A7CE4B3AE1E" ma:contentTypeVersion="" ma:contentTypeDescription="Create a new document." ma:contentTypeScope="" ma:versionID="564620281baef6ba28e9e829bb933c81">
  <xsd:schema xmlns:xsd="http://www.w3.org/2001/XMLSchema" xmlns:xs="http://www.w3.org/2001/XMLSchema" xmlns:p="http://schemas.microsoft.com/office/2006/metadata/properties" xmlns:ns2="EEE5B532-0FC6-42A2-92D4-EABE09DEBFCC" targetNamespace="http://schemas.microsoft.com/office/2006/metadata/properties" ma:root="true" ma:fieldsID="e0bdcf4237a0a33696396f5b9319db96" ns2:_="">
    <xsd:import namespace="EEE5B532-0FC6-42A2-92D4-EABE09DEBFCC"/>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5B532-0FC6-42A2-92D4-EABE09DEBFC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A11EA6-2FC2-46BC-88D1-DD1545DDA3D6}">
  <ds:schemaRefs>
    <ds:schemaRef ds:uri="http://schemas.microsoft.com/sharepoint/v3/contenttype/forms"/>
  </ds:schemaRefs>
</ds:datastoreItem>
</file>

<file path=customXml/itemProps2.xml><?xml version="1.0" encoding="utf-8"?>
<ds:datastoreItem xmlns:ds="http://schemas.openxmlformats.org/officeDocument/2006/customXml" ds:itemID="{FF5E1494-6B65-4E1E-9729-2B216CB62627}">
  <ds:schemaRefs>
    <ds:schemaRef ds:uri="http://purl.org/dc/terms/"/>
    <ds:schemaRef ds:uri="http://schemas.openxmlformats.org/package/2006/metadata/core-properties"/>
    <ds:schemaRef ds:uri="http://purl.org/dc/dcmitype/"/>
    <ds:schemaRef ds:uri="EEE5B532-0FC6-42A2-92D4-EABE09DEBFCC"/>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DE9A42DE-7C1D-459D-B825-997C7A9B9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5B532-0FC6-42A2-92D4-EABE09DEBF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Theme</Template>
  <TotalTime>0</TotalTime>
  <Words>1241</Words>
  <Application>Microsoft Office PowerPoint</Application>
  <PresentationFormat>Panorámica</PresentationFormat>
  <Paragraphs>275</Paragraphs>
  <Slides>49</Slides>
  <Notes>17</Notes>
  <HiddenSlides>0</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49</vt:i4>
      </vt:variant>
    </vt:vector>
  </HeadingPairs>
  <TitlesOfParts>
    <vt:vector size="60" baseType="lpstr">
      <vt:lpstr>Arial</vt:lpstr>
      <vt:lpstr>Calibri</vt:lpstr>
      <vt:lpstr>Consolas</vt:lpstr>
      <vt:lpstr>Helvetica</vt:lpstr>
      <vt:lpstr>Helvetica Light</vt:lpstr>
      <vt:lpstr>Segoe UI</vt:lpstr>
      <vt:lpstr>Segoe UI Light</vt:lpstr>
      <vt:lpstr>Segoe ui light (Headings)</vt:lpstr>
      <vt:lpstr>Segoe UI Semibold</vt:lpstr>
      <vt:lpstr>Wingdings</vt:lpstr>
      <vt:lpstr>PPT%20Theme</vt:lpstr>
      <vt:lpstr>Interfaces nativas Cross-Platform  con Xamarin.Forms</vt:lpstr>
      <vt:lpstr>Javier Suárez Ruiz</vt:lpstr>
      <vt:lpstr>10% de descuento</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Xamarin.Forms  Demo</vt:lpstr>
      <vt:lpstr>¿Qué hay nuevo?  Xamarin.Forms 2.0!</vt:lpstr>
      <vt:lpstr>Xamarin.Forms es Open Source!</vt:lpstr>
      <vt:lpstr>Rendimiento Rendimiento Rendimiento</vt:lpstr>
      <vt:lpstr>ListView CachingStrategy</vt:lpstr>
      <vt:lpstr>Compilación XAML</vt:lpstr>
      <vt:lpstr>Beneficios</vt:lpstr>
      <vt:lpstr>Rendimiento  Demo</vt:lpstr>
      <vt:lpstr>Diseño &amp; Controles</vt:lpstr>
      <vt:lpstr>Data Templates</vt:lpstr>
      <vt:lpstr>Data Templates  Demo</vt:lpstr>
      <vt:lpstr>CarouselView</vt:lpstr>
      <vt:lpstr>CarouselView  Demo</vt:lpstr>
      <vt:lpstr>Efectos I</vt:lpstr>
      <vt:lpstr>Efectos II</vt:lpstr>
      <vt:lpstr>Efectos  Demo</vt:lpstr>
      <vt:lpstr>Y mucho más!</vt:lpstr>
      <vt:lpstr>XAML Previewer</vt:lpstr>
      <vt:lpstr>Xamarin.Forms Previewer  Demo</vt:lpstr>
      <vt:lpstr>Navegación por URL</vt:lpstr>
      <vt:lpstr>Navegación por URL  Demo</vt:lpstr>
      <vt:lpstr>Themes</vt:lpstr>
      <vt:lpstr>DataPages</vt:lpstr>
      <vt:lpstr>DataPages  Demo</vt:lpstr>
      <vt:lpstr>Native Embedding</vt:lpstr>
      <vt:lpstr>Native Embedding</vt:lpstr>
      <vt:lpstr>Native Embedding  Demo</vt:lpstr>
      <vt:lpstr>Native Views</vt:lpstr>
      <vt:lpstr>Native Views  Demo</vt:lpstr>
      <vt:lpstr>Platform Specifics</vt:lpstr>
      <vt:lpstr>Platform Specifics  Demo</vt:lpstr>
      <vt:lpstr>Presentación de PowerPoint</vt:lpstr>
      <vt:lpstr>Tizen .NET Developer Preview</vt:lpstr>
      <vt:lpstr>Tizen  Demo</vt:lpstr>
      <vt:lpstr>One more thing…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2015-03-21T09:10:53Z</dcterms:created>
  <dcterms:modified xsi:type="dcterms:W3CDTF">2016-11-26T10:31:29Z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0x01010077A91A40830EBD43BE524A7CE4B3AE1E</vt:lpwstr>
  </property>
</Properties>
</file>